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harts/colors2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charts/style3.xml" ContentType="application/vnd.ms-office.chartstyl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3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84" r:id="rId15"/>
    <p:sldId id="269" r:id="rId16"/>
    <p:sldId id="282" r:id="rId17"/>
    <p:sldId id="283" r:id="rId18"/>
    <p:sldId id="285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70" r:id="rId29"/>
    <p:sldId id="271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81" r:id="rId38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9858"/>
    <p:restoredTop sz="93717"/>
  </p:normalViewPr>
  <p:slideViewPr>
    <p:cSldViewPr snapToGrid="0" snapToObjects="1">
      <p:cViewPr varScale="1">
        <p:scale>
          <a:sx n="72" d="100"/>
          <a:sy n="72" d="100"/>
        </p:scale>
        <p:origin x="-102" y="-8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Office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style val="3"/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0DC-419D-8D94-2A44EDDEBA84}"/>
              </c:ext>
            </c:extLst>
          </c:dPt>
          <c:dPt>
            <c:idx val="1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0DC-419D-8D94-2A44EDDEBA84}"/>
              </c:ext>
            </c:extLst>
          </c:dPt>
          <c:dPt>
            <c:idx val="2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0DC-419D-8D94-2A44EDDEBA84}"/>
              </c:ext>
            </c:extLst>
          </c:dPt>
          <c:dPt>
            <c:idx val="3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0DC-419D-8D94-2A44EDDEBA84}"/>
              </c:ext>
            </c:extLst>
          </c:dPt>
          <c:dPt>
            <c:idx val="4"/>
            <c:spPr>
              <a:solidFill>
                <a:schemeClr val="accent1">
                  <a:tint val="3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B0DC-419D-8D94-2A44EDDEBA84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B0DC-419D-8D94-2A44EDDEBA84}"/>
            </c:ext>
          </c:extLst>
        </c:ser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style val="5"/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spPr>
              <a:solidFill>
                <a:schemeClr val="accent3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EF9-453D-BF03-908243ECBCD5}"/>
              </c:ext>
            </c:extLst>
          </c:dPt>
          <c:dPt>
            <c:idx val="1"/>
            <c:spPr>
              <a:solidFill>
                <a:schemeClr val="accent3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EF9-453D-BF03-908243ECBCD5}"/>
              </c:ext>
            </c:extLst>
          </c:dPt>
          <c:dPt>
            <c:idx val="2"/>
            <c:spPr>
              <a:solidFill>
                <a:schemeClr val="accent3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EF9-453D-BF03-908243ECBCD5}"/>
              </c:ext>
            </c:extLst>
          </c:dPt>
          <c:dPt>
            <c:idx val="3"/>
            <c:spPr>
              <a:solidFill>
                <a:schemeClr val="accent3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EEF9-453D-BF03-908243ECBCD5}"/>
              </c:ext>
            </c:extLst>
          </c:dPt>
          <c:dPt>
            <c:idx val="4"/>
            <c:spPr>
              <a:solidFill>
                <a:schemeClr val="accent3">
                  <a:tint val="3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EEF9-453D-BF03-908243ECBCD5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EEF9-453D-BF03-908243ECBCD5}"/>
            </c:ext>
          </c:extLst>
        </c:ser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2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pPr/>
              <a:t>2019/6/11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7813964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960723" y="3267182"/>
            <a:ext cx="5772586" cy="6472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960722" y="3914455"/>
            <a:ext cx="5772586" cy="27740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60722" y="5247526"/>
            <a:ext cx="5772586" cy="27740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4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</a:rPr>
              <a:t>点击</a:t>
            </a:r>
            <a:r>
              <a:rPr kumimoji="1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1826311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1590784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96487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272934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4103433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867906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1479947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1244420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61850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238298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375706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52154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4895630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4660103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96732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73180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105890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1870363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3244451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008924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438301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414748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3" name="文本占位符 3"/>
          <p:cNvSpPr>
            <a:spLocks noGrp="1"/>
          </p:cNvSpPr>
          <p:nvPr>
            <p:ph type="body" sz="quarter" idx="19"/>
          </p:nvPr>
        </p:nvSpPr>
        <p:spPr>
          <a:xfrm>
            <a:off x="6932030" y="5521573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5800714" y="5286046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870347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634820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1814944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1579417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276646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253094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19"/>
          </p:nvPr>
        </p:nvSpPr>
        <p:spPr>
          <a:xfrm>
            <a:off x="6932030" y="3711065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8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5800714" y="3475538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9" name="文本占位符 3"/>
          <p:cNvSpPr>
            <a:spLocks noGrp="1"/>
          </p:cNvSpPr>
          <p:nvPr>
            <p:ph type="body" sz="quarter" idx="21"/>
          </p:nvPr>
        </p:nvSpPr>
        <p:spPr>
          <a:xfrm>
            <a:off x="6932030" y="465566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0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800714" y="442013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1" name="文本占位符 3"/>
          <p:cNvSpPr>
            <a:spLocks noGrp="1"/>
          </p:cNvSpPr>
          <p:nvPr>
            <p:ph type="body" sz="quarter" idx="23"/>
          </p:nvPr>
        </p:nvSpPr>
        <p:spPr>
          <a:xfrm>
            <a:off x="6932030" y="560025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5800714" y="536473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3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415636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1888975" y="297623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757659" y="274071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1"/>
            <a:ext cx="12192000" cy="65116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886691" y="14422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161913" y="85346"/>
            <a:ext cx="724778" cy="48047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结题报告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基于</a:t>
            </a:r>
            <a:r>
              <a:rPr kumimoji="1" lang="en-US" altLang="zh-CN" dirty="0" err="1" smtClean="0"/>
              <a:t>NodeJS</a:t>
            </a:r>
            <a:r>
              <a:rPr kumimoji="1" lang="zh-CN" altLang="en-US" dirty="0" smtClean="0"/>
              <a:t>的农技百科系统的设计与实现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60722" y="5247526"/>
            <a:ext cx="5772586" cy="277402"/>
          </a:xfrm>
        </p:spPr>
        <p:txBody>
          <a:bodyPr/>
          <a:lstStyle/>
          <a:p>
            <a:r>
              <a:rPr kumimoji="1" lang="zh-CN" altLang="en-US" dirty="0"/>
              <a:t>答辩人</a:t>
            </a:r>
            <a:r>
              <a:rPr kumimoji="1" lang="zh-CN" altLang="en-US" dirty="0" smtClean="0"/>
              <a:t>：杨添博   地信</a:t>
            </a:r>
            <a:r>
              <a:rPr kumimoji="1" lang="en-US" altLang="zh-CN" dirty="0" smtClean="0"/>
              <a:t>1502       </a:t>
            </a:r>
            <a:r>
              <a:rPr kumimoji="1" lang="zh-CN" altLang="en-US" dirty="0" smtClean="0"/>
              <a:t>指导老师：苗洁</a:t>
            </a:r>
            <a:r>
              <a:rPr kumimoji="1" lang="en-US" altLang="zh-CN" dirty="0" smtClean="0"/>
              <a:t>    </a:t>
            </a:r>
            <a:endParaRPr kumimoji="1" lang="en-US" altLang="zh-CN" dirty="0"/>
          </a:p>
        </p:txBody>
      </p:sp>
      <p:pic>
        <p:nvPicPr>
          <p:cNvPr id="5" name="图片 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22" y="730336"/>
            <a:ext cx="2402099" cy="73033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论文结构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右箭头 5"/>
          <p:cNvSpPr/>
          <p:nvPr/>
        </p:nvSpPr>
        <p:spPr>
          <a:xfrm>
            <a:off x="753956" y="3436373"/>
            <a:ext cx="10456606" cy="280220"/>
          </a:xfrm>
          <a:prstGeom prst="rightArrow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67000">
                <a:schemeClr val="accent1">
                  <a:lumMod val="75000"/>
                </a:schemeClr>
              </a:gs>
              <a:gs pos="23000">
                <a:schemeClr val="accent1">
                  <a:lumMod val="50000"/>
                  <a:alpha val="8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753956" y="1922988"/>
            <a:ext cx="2919647" cy="1245981"/>
            <a:chOff x="886691" y="1746008"/>
            <a:chExt cx="2919647" cy="1245981"/>
          </a:xfrm>
        </p:grpSpPr>
        <p:sp>
          <p:nvSpPr>
            <p:cNvPr id="21" name="矩形 20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2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+mn-ea"/>
                </a:rPr>
                <a:t>在此处添加小结标题</a:t>
              </a: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3398834" y="3921907"/>
            <a:ext cx="2919647" cy="1245981"/>
            <a:chOff x="886691" y="1746008"/>
            <a:chExt cx="2919647" cy="1245981"/>
          </a:xfrm>
        </p:grpSpPr>
        <p:sp>
          <p:nvSpPr>
            <p:cNvPr id="28" name="矩形 27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9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+mn-ea"/>
                </a:rPr>
                <a:t>在此处添加小结标题</a:t>
              </a: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5817569" y="1922988"/>
            <a:ext cx="2919647" cy="1245981"/>
            <a:chOff x="886691" y="1746008"/>
            <a:chExt cx="2919647" cy="1245981"/>
          </a:xfrm>
        </p:grpSpPr>
        <p:sp>
          <p:nvSpPr>
            <p:cNvPr id="31" name="矩形 30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2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+mn-ea"/>
                </a:rPr>
                <a:t>在此处添加小结标题</a:t>
              </a: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8462447" y="3921907"/>
            <a:ext cx="2919647" cy="1245981"/>
            <a:chOff x="886691" y="1746008"/>
            <a:chExt cx="2919647" cy="1245981"/>
          </a:xfrm>
        </p:grpSpPr>
        <p:sp>
          <p:nvSpPr>
            <p:cNvPr id="34" name="矩形 33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5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+mn-ea"/>
                </a:rPr>
                <a:t>在此处添加小结标题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8" name="手动输入 7"/>
          <p:cNvSpPr/>
          <p:nvPr/>
        </p:nvSpPr>
        <p:spPr>
          <a:xfrm>
            <a:off x="671101" y="1401097"/>
            <a:ext cx="1356225" cy="2035278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sz="13800" b="1" dirty="0">
                <a:solidFill>
                  <a:schemeClr val="bg1"/>
                </a:solidFill>
              </a:rPr>
              <a:t>1</a:t>
            </a:r>
            <a:endParaRPr kumimoji="1" lang="zh-CN" altLang="en-US" sz="13800" b="1" dirty="0">
              <a:solidFill>
                <a:schemeClr val="bg1"/>
              </a:solidFill>
            </a:endParaRPr>
          </a:p>
        </p:txBody>
      </p:sp>
      <p:sp>
        <p:nvSpPr>
          <p:cNvPr id="20" name="手动输入 19"/>
          <p:cNvSpPr/>
          <p:nvPr/>
        </p:nvSpPr>
        <p:spPr>
          <a:xfrm flipH="1">
            <a:off x="2027326" y="1401097"/>
            <a:ext cx="1356225" cy="2035278"/>
          </a:xfrm>
          <a:prstGeom prst="flowChartManualInpu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后端技术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手动输入 23"/>
          <p:cNvSpPr/>
          <p:nvPr/>
        </p:nvSpPr>
        <p:spPr>
          <a:xfrm>
            <a:off x="3383551" y="1401097"/>
            <a:ext cx="1356225" cy="2035278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sz="13800" b="1" dirty="0">
                <a:solidFill>
                  <a:schemeClr val="bg1"/>
                </a:solidFill>
              </a:rPr>
              <a:t>2</a:t>
            </a:r>
            <a:endParaRPr kumimoji="1" lang="zh-CN" altLang="en-US" sz="13800" b="1" dirty="0">
              <a:solidFill>
                <a:schemeClr val="bg1"/>
              </a:solidFill>
            </a:endParaRPr>
          </a:p>
        </p:txBody>
      </p:sp>
      <p:sp>
        <p:nvSpPr>
          <p:cNvPr id="25" name="手动输入 24"/>
          <p:cNvSpPr/>
          <p:nvPr/>
        </p:nvSpPr>
        <p:spPr>
          <a:xfrm flipH="1">
            <a:off x="4739776" y="1401097"/>
            <a:ext cx="1356225" cy="2035278"/>
          </a:xfrm>
          <a:prstGeom prst="flowChartManualInpu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前端技术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6" name="手动输入 35"/>
          <p:cNvSpPr/>
          <p:nvPr/>
        </p:nvSpPr>
        <p:spPr>
          <a:xfrm>
            <a:off x="6096000" y="1401097"/>
            <a:ext cx="1356225" cy="2035278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sz="13800" b="1" dirty="0">
                <a:solidFill>
                  <a:schemeClr val="bg1"/>
                </a:solidFill>
              </a:rPr>
              <a:t>3</a:t>
            </a:r>
            <a:endParaRPr kumimoji="1" lang="zh-CN" altLang="en-US" sz="13800" b="1" dirty="0">
              <a:solidFill>
                <a:schemeClr val="bg1"/>
              </a:solidFill>
            </a:endParaRPr>
          </a:p>
        </p:txBody>
      </p:sp>
      <p:sp>
        <p:nvSpPr>
          <p:cNvPr id="37" name="手动输入 36"/>
          <p:cNvSpPr/>
          <p:nvPr/>
        </p:nvSpPr>
        <p:spPr>
          <a:xfrm flipH="1">
            <a:off x="7452225" y="1401097"/>
            <a:ext cx="1356225" cy="2035278"/>
          </a:xfrm>
          <a:prstGeom prst="flowChartManualInpu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系统设计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9" name="手动输入 38"/>
          <p:cNvSpPr/>
          <p:nvPr/>
        </p:nvSpPr>
        <p:spPr>
          <a:xfrm>
            <a:off x="8808450" y="1401097"/>
            <a:ext cx="1356225" cy="2035278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sz="13800" b="1" dirty="0">
                <a:solidFill>
                  <a:schemeClr val="bg1"/>
                </a:solidFill>
              </a:rPr>
              <a:t>4</a:t>
            </a:r>
            <a:endParaRPr kumimoji="1" lang="zh-CN" altLang="en-US" sz="13800" b="1" dirty="0">
              <a:solidFill>
                <a:schemeClr val="bg1"/>
              </a:solidFill>
            </a:endParaRPr>
          </a:p>
        </p:txBody>
      </p:sp>
      <p:sp>
        <p:nvSpPr>
          <p:cNvPr id="40" name="手动输入 39"/>
          <p:cNvSpPr/>
          <p:nvPr/>
        </p:nvSpPr>
        <p:spPr>
          <a:xfrm flipH="1">
            <a:off x="10164675" y="1401097"/>
            <a:ext cx="1356225" cy="2035278"/>
          </a:xfrm>
          <a:prstGeom prst="flowChartManualInpu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系统实现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886691" y="4153668"/>
            <a:ext cx="2308433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主要介绍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Nodejs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的优点，以及开发使用的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Eggjs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与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Nodejs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的关系。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585559" y="4153668"/>
            <a:ext cx="2308433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介绍前端工程所使用的框架与插件，以及它们相对传统开发环境的性能优势。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284427" y="4153668"/>
            <a:ext cx="2308433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主要介绍系统的基本设计结构，各模块的设计和数据库相关的设计与应用。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962592" y="4153668"/>
            <a:ext cx="2308433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用于展示系统实现的过程，以及最终呈现的效果。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grpSp>
        <p:nvGrpSpPr>
          <p:cNvPr id="4" name="组 8"/>
          <p:cNvGrpSpPr/>
          <p:nvPr/>
        </p:nvGrpSpPr>
        <p:grpSpPr>
          <a:xfrm>
            <a:off x="6184491" y="1415845"/>
            <a:ext cx="4719483" cy="1991033"/>
            <a:chOff x="6184491" y="1415845"/>
            <a:chExt cx="4719483" cy="1991033"/>
          </a:xfrm>
        </p:grpSpPr>
        <p:sp>
          <p:nvSpPr>
            <p:cNvPr id="17" name="圆角矩形 16"/>
            <p:cNvSpPr/>
            <p:nvPr/>
          </p:nvSpPr>
          <p:spPr>
            <a:xfrm>
              <a:off x="6184491" y="1415845"/>
              <a:ext cx="4719483" cy="1991033"/>
            </a:xfrm>
            <a:prstGeom prst="roundRect">
              <a:avLst>
                <a:gd name="adj" fmla="val 50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7084408" y="2221821"/>
              <a:ext cx="2919647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原生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不含任何工程化结构，接口需要大量封装才能实现基本功能，且需要手动实现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MVC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，因此诞生的常用框架有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Express,Koa,Egg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等。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8" name="文本框 8"/>
            <p:cNvSpPr txBox="1"/>
            <p:nvPr/>
          </p:nvSpPr>
          <p:spPr>
            <a:xfrm>
              <a:off x="7084408" y="1788370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工程化框架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" name="组 6"/>
          <p:cNvGrpSpPr/>
          <p:nvPr/>
        </p:nvGrpSpPr>
        <p:grpSpPr>
          <a:xfrm>
            <a:off x="1224117" y="3662516"/>
            <a:ext cx="4719483" cy="1991033"/>
            <a:chOff x="1224117" y="3662516"/>
            <a:chExt cx="4719483" cy="1991033"/>
          </a:xfrm>
        </p:grpSpPr>
        <p:sp>
          <p:nvSpPr>
            <p:cNvPr id="18" name="圆角矩形 17"/>
            <p:cNvSpPr/>
            <p:nvPr/>
          </p:nvSpPr>
          <p:spPr>
            <a:xfrm>
              <a:off x="1224117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124033" y="4468492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的优点本身也是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语言作为服务端应用时具有的优点。性能优势为高并发，编程方面的优势是非阻塞的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I/O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处理。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2124033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优点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组 9"/>
          <p:cNvGrpSpPr/>
          <p:nvPr/>
        </p:nvGrpSpPr>
        <p:grpSpPr>
          <a:xfrm>
            <a:off x="6184491" y="3662516"/>
            <a:ext cx="4719483" cy="1991033"/>
            <a:chOff x="6184491" y="3662516"/>
            <a:chExt cx="4719483" cy="1991033"/>
          </a:xfrm>
        </p:grpSpPr>
        <p:sp>
          <p:nvSpPr>
            <p:cNvPr id="19" name="圆角矩形 18"/>
            <p:cNvSpPr/>
            <p:nvPr/>
          </p:nvSpPr>
          <p:spPr>
            <a:xfrm>
              <a:off x="6184491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7084408" y="4468492"/>
              <a:ext cx="2919647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常见的比如开源生态兼容性问题以及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语言本身的弱点，随着近年来的发展都不再是问题。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Node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性能不适合密集型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CPU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调用，这直接决定了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Node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技术选型。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4" name="文本框 8"/>
            <p:cNvSpPr txBox="1"/>
            <p:nvPr/>
          </p:nvSpPr>
          <p:spPr>
            <a:xfrm>
              <a:off x="7084408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缺点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7" name="组 9"/>
          <p:cNvGrpSpPr/>
          <p:nvPr/>
        </p:nvGrpSpPr>
        <p:grpSpPr>
          <a:xfrm>
            <a:off x="1224117" y="1415845"/>
            <a:ext cx="4719483" cy="1991033"/>
            <a:chOff x="6184491" y="3662516"/>
            <a:chExt cx="4719483" cy="1991033"/>
          </a:xfrm>
        </p:grpSpPr>
        <p:sp>
          <p:nvSpPr>
            <p:cNvPr id="29" name="圆角矩形 28"/>
            <p:cNvSpPr/>
            <p:nvPr/>
          </p:nvSpPr>
          <p:spPr>
            <a:xfrm>
              <a:off x="6184491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084408" y="4468492"/>
              <a:ext cx="2919647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本质上是对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Chrome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V8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引擎的封装，用来在服务端运行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5" name="文本框 8"/>
            <p:cNvSpPr txBox="1"/>
            <p:nvPr/>
          </p:nvSpPr>
          <p:spPr>
            <a:xfrm>
              <a:off x="7084408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本质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37" name="文本框 8"/>
          <p:cNvSpPr txBox="1"/>
          <p:nvPr/>
        </p:nvSpPr>
        <p:spPr>
          <a:xfrm>
            <a:off x="1224117" y="761171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后端技术</a:t>
            </a:r>
            <a:r>
              <a:rPr lang="en-US" altLang="zh-CN" sz="2000" b="1" dirty="0" err="1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Nodejs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简介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5" name="右箭头 4"/>
          <p:cNvSpPr/>
          <p:nvPr/>
        </p:nvSpPr>
        <p:spPr>
          <a:xfrm>
            <a:off x="8099454" y="3023420"/>
            <a:ext cx="3907016" cy="2507226"/>
          </a:xfrm>
          <a:prstGeom prst="rightArrow">
            <a:avLst>
              <a:gd name="adj1" fmla="val 65827"/>
              <a:gd name="adj2" fmla="val 43525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右箭头 20"/>
          <p:cNvSpPr/>
          <p:nvPr/>
        </p:nvSpPr>
        <p:spPr>
          <a:xfrm>
            <a:off x="5408947" y="3023420"/>
            <a:ext cx="3814566" cy="2507226"/>
          </a:xfrm>
          <a:prstGeom prst="rightArrow">
            <a:avLst>
              <a:gd name="adj1" fmla="val 65827"/>
              <a:gd name="adj2" fmla="val 4352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4" name="右箭头 23"/>
          <p:cNvSpPr/>
          <p:nvPr/>
        </p:nvSpPr>
        <p:spPr>
          <a:xfrm>
            <a:off x="2537713" y="3023420"/>
            <a:ext cx="3862769" cy="2507226"/>
          </a:xfrm>
          <a:prstGeom prst="rightArrow">
            <a:avLst>
              <a:gd name="adj1" fmla="val 65827"/>
              <a:gd name="adj2" fmla="val 4352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5" name="右箭头 24"/>
          <p:cNvSpPr/>
          <p:nvPr/>
        </p:nvSpPr>
        <p:spPr>
          <a:xfrm>
            <a:off x="161913" y="3023420"/>
            <a:ext cx="3605795" cy="2507226"/>
          </a:xfrm>
          <a:prstGeom prst="rightArrow">
            <a:avLst>
              <a:gd name="adj1" fmla="val 65827"/>
              <a:gd name="adj2" fmla="val 43525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161913" y="2160897"/>
            <a:ext cx="2454029" cy="1245981"/>
            <a:chOff x="886691" y="1746008"/>
            <a:chExt cx="2454029" cy="1245981"/>
          </a:xfrm>
        </p:grpSpPr>
        <p:sp>
          <p:nvSpPr>
            <p:cNvPr id="29" name="矩形 28"/>
            <p:cNvSpPr/>
            <p:nvPr/>
          </p:nvSpPr>
          <p:spPr>
            <a:xfrm>
              <a:off x="886692" y="2179459"/>
              <a:ext cx="245402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原生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非常轻量，但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+mn-ea"/>
                </a:rPr>
                <a:t>api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原始且复杂，需要经过大量的封装才能满足一般企业应用需求。</a:t>
              </a:r>
              <a:endParaRPr lang="zh-CN" altLang="en-US" sz="1200" dirty="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32" name="文本框 8"/>
            <p:cNvSpPr txBox="1"/>
            <p:nvPr/>
          </p:nvSpPr>
          <p:spPr>
            <a:xfrm>
              <a:off x="886691" y="1746008"/>
              <a:ext cx="2454029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2000" b="1" dirty="0" err="1" smtClean="0">
                  <a:solidFill>
                    <a:schemeClr val="accent1"/>
                  </a:solidFill>
                  <a:latin typeface="+mn-ea"/>
                </a:rPr>
                <a:t>Nodejs</a:t>
              </a:r>
              <a:endParaRPr lang="zh-CN" altLang="en-US" sz="20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2980473" y="2160897"/>
            <a:ext cx="2454029" cy="1245981"/>
            <a:chOff x="886691" y="1746008"/>
            <a:chExt cx="2454029" cy="1245981"/>
          </a:xfrm>
        </p:grpSpPr>
        <p:sp>
          <p:nvSpPr>
            <p:cNvPr id="36" name="矩形 35"/>
            <p:cNvSpPr/>
            <p:nvPr/>
          </p:nvSpPr>
          <p:spPr>
            <a:xfrm>
              <a:off x="886692" y="2179459"/>
              <a:ext cx="245402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err="1" smtClean="0">
                  <a:solidFill>
                    <a:srgbClr val="000000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最常用的框架，为开源社区对原生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+mn-ea"/>
                </a:rPr>
                <a:t>Nodejs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的基本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+mn-ea"/>
                </a:rPr>
                <a:t>api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较完备封装的解决方案。</a:t>
              </a:r>
              <a:endParaRPr lang="zh-CN" altLang="en-US" sz="1200" dirty="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37" name="文本框 8"/>
            <p:cNvSpPr txBox="1"/>
            <p:nvPr/>
          </p:nvSpPr>
          <p:spPr>
            <a:xfrm>
              <a:off x="886691" y="1746008"/>
              <a:ext cx="2454029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1"/>
                  </a:solidFill>
                  <a:latin typeface="+mn-ea"/>
                </a:rPr>
                <a:t>Express</a:t>
              </a:r>
              <a:endParaRPr lang="zh-CN" altLang="en-US" sz="20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5645425" y="2160897"/>
            <a:ext cx="2454029" cy="1245981"/>
            <a:chOff x="886691" y="1746008"/>
            <a:chExt cx="2454029" cy="1245981"/>
          </a:xfrm>
        </p:grpSpPr>
        <p:sp>
          <p:nvSpPr>
            <p:cNvPr id="39" name="矩形 38"/>
            <p:cNvSpPr/>
            <p:nvPr/>
          </p:nvSpPr>
          <p:spPr>
            <a:xfrm>
              <a:off x="886692" y="2179459"/>
              <a:ext cx="245402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由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+mn-ea"/>
                </a:rPr>
                <a:t>express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团队打造的下一代框架，特点是将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+mn-ea"/>
                </a:rPr>
                <a:t>JS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语言的重要新特性加入了应用的基本逻辑。</a:t>
              </a:r>
              <a:endParaRPr lang="zh-CN" altLang="en-US" sz="1200" dirty="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40" name="文本框 8"/>
            <p:cNvSpPr txBox="1"/>
            <p:nvPr/>
          </p:nvSpPr>
          <p:spPr>
            <a:xfrm>
              <a:off x="886691" y="1746008"/>
              <a:ext cx="2454029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1"/>
                  </a:solidFill>
                  <a:latin typeface="+mn-ea"/>
                </a:rPr>
                <a:t>Koa</a:t>
              </a:r>
              <a:endParaRPr lang="zh-CN" altLang="en-US" sz="20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41" name="组 40"/>
          <p:cNvGrpSpPr/>
          <p:nvPr/>
        </p:nvGrpSpPr>
        <p:grpSpPr>
          <a:xfrm>
            <a:off x="8483769" y="2160897"/>
            <a:ext cx="2454029" cy="1245981"/>
            <a:chOff x="886691" y="1746008"/>
            <a:chExt cx="2454029" cy="1245981"/>
          </a:xfrm>
        </p:grpSpPr>
        <p:sp>
          <p:nvSpPr>
            <p:cNvPr id="42" name="矩形 41"/>
            <p:cNvSpPr/>
            <p:nvPr/>
          </p:nvSpPr>
          <p:spPr>
            <a:xfrm>
              <a:off x="886692" y="2179459"/>
              <a:ext cx="245402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阿里团队打造的上层框架。本质是对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+mn-ea"/>
                </a:rPr>
                <a:t>Koa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+mn-ea"/>
                </a:rPr>
                <a:t>的封装和极大的拓展，能直接应用于大规模团队协作开发。</a:t>
              </a:r>
              <a:endParaRPr lang="zh-CN" altLang="en-US" sz="1200" dirty="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43" name="文本框 8"/>
            <p:cNvSpPr txBox="1"/>
            <p:nvPr/>
          </p:nvSpPr>
          <p:spPr>
            <a:xfrm>
              <a:off x="886691" y="1746008"/>
              <a:ext cx="2454029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accent1"/>
                  </a:solidFill>
                  <a:latin typeface="+mn-ea"/>
                </a:rPr>
                <a:t>Egg.js</a:t>
              </a:r>
              <a:endParaRPr lang="zh-CN" altLang="en-US" sz="20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20" name="文本框 8"/>
          <p:cNvSpPr txBox="1"/>
          <p:nvPr/>
        </p:nvSpPr>
        <p:spPr>
          <a:xfrm>
            <a:off x="318681" y="987899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Egg.js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与</a:t>
            </a:r>
            <a:r>
              <a:rPr lang="en-US" altLang="zh-CN" sz="2000" b="1" dirty="0" err="1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Nodejs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的关系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7" name="文本框 8"/>
          <p:cNvSpPr txBox="1"/>
          <p:nvPr/>
        </p:nvSpPr>
        <p:spPr>
          <a:xfrm>
            <a:off x="1125162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b="1" dirty="0" err="1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Eggjs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应用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5162" y="1806664"/>
            <a:ext cx="7625546" cy="19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2" name="矩形 21"/>
          <p:cNvSpPr/>
          <p:nvPr/>
        </p:nvSpPr>
        <p:spPr>
          <a:xfrm>
            <a:off x="1125162" y="1361138"/>
            <a:ext cx="751498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Egg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目前为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Github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上社区热度最火的开源框架之一，任何框架相关的开发问题，除了文档查询，也可以在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Issue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里搜索到解决方法。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64821" y="1098444"/>
            <a:ext cx="7667544" cy="53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grpSp>
        <p:nvGrpSpPr>
          <p:cNvPr id="4" name="组 8"/>
          <p:cNvGrpSpPr/>
          <p:nvPr/>
        </p:nvGrpSpPr>
        <p:grpSpPr>
          <a:xfrm>
            <a:off x="6184491" y="1415845"/>
            <a:ext cx="4719483" cy="1991033"/>
            <a:chOff x="6184491" y="1415845"/>
            <a:chExt cx="4719483" cy="1991033"/>
          </a:xfrm>
        </p:grpSpPr>
        <p:sp>
          <p:nvSpPr>
            <p:cNvPr id="17" name="圆角矩形 16"/>
            <p:cNvSpPr/>
            <p:nvPr/>
          </p:nvSpPr>
          <p:spPr>
            <a:xfrm>
              <a:off x="6184491" y="1415845"/>
              <a:ext cx="4719483" cy="1991033"/>
            </a:xfrm>
            <a:prstGeom prst="roundRect">
              <a:avLst>
                <a:gd name="adj" fmla="val 50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7084408" y="2221821"/>
              <a:ext cx="2919647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渐进式开发，使用便捷，适合快速开发的项目管理模式，拓展性复用性都不错。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8" name="文本框 8"/>
            <p:cNvSpPr txBox="1"/>
            <p:nvPr/>
          </p:nvSpPr>
          <p:spPr>
            <a:xfrm>
              <a:off x="7084408" y="1788370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特点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" name="组 6"/>
          <p:cNvGrpSpPr/>
          <p:nvPr/>
        </p:nvGrpSpPr>
        <p:grpSpPr>
          <a:xfrm>
            <a:off x="1224117" y="3662516"/>
            <a:ext cx="4719483" cy="1991033"/>
            <a:chOff x="1224117" y="3662516"/>
            <a:chExt cx="4719483" cy="1991033"/>
          </a:xfrm>
        </p:grpSpPr>
        <p:sp>
          <p:nvSpPr>
            <p:cNvPr id="18" name="圆角矩形 17"/>
            <p:cNvSpPr/>
            <p:nvPr/>
          </p:nvSpPr>
          <p:spPr>
            <a:xfrm>
              <a:off x="1224117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124033" y="4468492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MVVM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由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MVC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逐渐发展而来，为前后端分离过程中特属于前端的项目结构，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Vue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的模块组件即为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MVVM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的实现。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2124033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2000" b="1" dirty="0" smtClean="0">
                  <a:solidFill>
                    <a:schemeClr val="bg1"/>
                  </a:solidFill>
                  <a:latin typeface="+mn-ea"/>
                </a:rPr>
                <a:t>MVVM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组 9"/>
          <p:cNvGrpSpPr/>
          <p:nvPr/>
        </p:nvGrpSpPr>
        <p:grpSpPr>
          <a:xfrm>
            <a:off x="6184491" y="3662516"/>
            <a:ext cx="4719483" cy="1991033"/>
            <a:chOff x="6184491" y="3662516"/>
            <a:chExt cx="4719483" cy="1991033"/>
          </a:xfrm>
        </p:grpSpPr>
        <p:sp>
          <p:nvSpPr>
            <p:cNvPr id="19" name="圆角矩形 18"/>
            <p:cNvSpPr/>
            <p:nvPr/>
          </p:nvSpPr>
          <p:spPr>
            <a:xfrm>
              <a:off x="6184491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7084408" y="4468492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Vue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的核心在于数据驱动和视图组件化，数据驱动是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Vue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的应用设计原则，组件化是用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Vue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构成完整项目的构建方式。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4" name="文本框 8"/>
            <p:cNvSpPr txBox="1"/>
            <p:nvPr/>
          </p:nvSpPr>
          <p:spPr>
            <a:xfrm>
              <a:off x="7084408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核心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7" name="组 9"/>
          <p:cNvGrpSpPr/>
          <p:nvPr/>
        </p:nvGrpSpPr>
        <p:grpSpPr>
          <a:xfrm>
            <a:off x="1224117" y="1415845"/>
            <a:ext cx="4719483" cy="1991033"/>
            <a:chOff x="6184491" y="3662516"/>
            <a:chExt cx="4719483" cy="1991033"/>
          </a:xfrm>
        </p:grpSpPr>
        <p:sp>
          <p:nvSpPr>
            <p:cNvPr id="29" name="圆角矩形 28"/>
            <p:cNvSpPr/>
            <p:nvPr/>
          </p:nvSpPr>
          <p:spPr>
            <a:xfrm>
              <a:off x="6184491" y="3662516"/>
              <a:ext cx="4719483" cy="1991033"/>
            </a:xfrm>
            <a:prstGeom prst="roundRect">
              <a:avLst>
                <a:gd name="adj" fmla="val 50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084408" y="4468492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200" dirty="0" err="1" smtClean="0">
                  <a:solidFill>
                    <a:schemeClr val="bg1"/>
                  </a:solidFill>
                  <a:latin typeface="+mn-ea"/>
                </a:rPr>
                <a:t>Vue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本质上是一个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JS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+mn-ea"/>
                </a:rPr>
                <a:t>库，为前端三大框架之一，可以作库组件使用，也可以用来构成整个前端工程项目。</a:t>
              </a: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5" name="文本框 8"/>
            <p:cNvSpPr txBox="1"/>
            <p:nvPr/>
          </p:nvSpPr>
          <p:spPr>
            <a:xfrm>
              <a:off x="7084408" y="4035041"/>
              <a:ext cx="2919647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本质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37" name="文本框 8"/>
          <p:cNvSpPr txBox="1"/>
          <p:nvPr/>
        </p:nvSpPr>
        <p:spPr>
          <a:xfrm>
            <a:off x="1224117" y="761171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前端技术</a:t>
            </a:r>
            <a:r>
              <a:rPr lang="en-US" altLang="zh-CN" sz="2000" b="1" dirty="0" err="1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Vue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简介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7" name="文本框 8"/>
          <p:cNvSpPr txBox="1"/>
          <p:nvPr/>
        </p:nvSpPr>
        <p:spPr>
          <a:xfrm>
            <a:off x="1125162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b="1" dirty="0" err="1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Vue</a:t>
            </a: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应用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125162" y="1361138"/>
            <a:ext cx="7514985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单个的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.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vue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文件组件由三个部分组成，对应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MVVM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结构。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5162" y="1781810"/>
            <a:ext cx="4404952" cy="4841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文本框 8"/>
          <p:cNvSpPr txBox="1"/>
          <p:nvPr/>
        </p:nvSpPr>
        <p:spPr>
          <a:xfrm>
            <a:off x="6300146" y="3164681"/>
            <a:ext cx="499070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页面能被分成一个个区块，每个区块为一个组件，组件中又能嵌套更多的组件。如左图为单个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+mn-ea"/>
              </a:rPr>
              <a:t>Vue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文件实例，它就是一个最基本的组件。如此，页面由多个组件拼接或嵌套而成，由此构成整个工程项目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。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整个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项目工程就是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由许多如左图的单文件组合而成。</a:t>
            </a:r>
          </a:p>
          <a:p>
            <a:pPr>
              <a:lnSpc>
                <a:spcPct val="130000"/>
              </a:lnSpc>
            </a:pPr>
            <a:endParaRPr lang="zh-CN" altLang="en-US" sz="2000" b="1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00146" y="1214628"/>
            <a:ext cx="4680001" cy="1645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687705"/>
            <a:ext cx="455182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/>
              <a:t>本系统目前还是一个基础的系统，一方面受现有数据总量的限制，能展示的内容有限，因而现有功能有许多可拓展的地方。总体来说，本系统在总体架构上基于现有可展示数据的内容与层次，并在规范上契合企业级应用，因而整个系统架构上的复杂度远超过可展示的内容，为更多的拓展需求作了良好准备，并且为以后的基于</a:t>
            </a:r>
            <a:r>
              <a:rPr lang="en-US" sz="2000" b="1" dirty="0" err="1" smtClean="0"/>
              <a:t>Nodejs</a:t>
            </a:r>
            <a:r>
              <a:rPr lang="zh-CN" altLang="en-US" sz="2000" b="1" dirty="0" smtClean="0"/>
              <a:t>的农技系统开发工作提供参考。</a:t>
            </a:r>
            <a:endParaRPr lang="zh-CN" altLang="en-US" sz="2000" b="1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400801" y="2080831"/>
            <a:ext cx="462708" cy="462706"/>
            <a:chOff x="5905041" y="2016087"/>
            <a:chExt cx="2060154" cy="2060154"/>
          </a:xfrm>
        </p:grpSpPr>
        <p:sp>
          <p:nvSpPr>
            <p:cNvPr id="5" name="同心圆 4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8" name="文本框 8"/>
          <p:cNvSpPr txBox="1"/>
          <p:nvPr/>
        </p:nvSpPr>
        <p:spPr>
          <a:xfrm>
            <a:off x="7149438" y="1900011"/>
            <a:ext cx="4253019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/>
              <a:t>系统在前后台的前端工程均使用</a:t>
            </a:r>
            <a:r>
              <a:rPr lang="en-US" sz="1200" dirty="0" smtClean="0"/>
              <a:t>Vue.js</a:t>
            </a:r>
            <a:r>
              <a:rPr lang="zh-CN" altLang="en-US" sz="1200" dirty="0" smtClean="0"/>
              <a:t>实现，因而有较好的模块化设计。系统在模块化的同时，在数据层的设计上应该降低耦合，因为这是一个初步且基础的系统，需要有良好的系统拓展性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9" name="组 10"/>
          <p:cNvGrpSpPr/>
          <p:nvPr/>
        </p:nvGrpSpPr>
        <p:grpSpPr>
          <a:xfrm>
            <a:off x="6400801" y="3388941"/>
            <a:ext cx="462708" cy="462706"/>
            <a:chOff x="5905041" y="2016087"/>
            <a:chExt cx="2060154" cy="2060154"/>
          </a:xfrm>
        </p:grpSpPr>
        <p:sp>
          <p:nvSpPr>
            <p:cNvPr id="13" name="同心圆 12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L 形 13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7149438" y="3388941"/>
            <a:ext cx="4253019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/>
              <a:t>系统</a:t>
            </a:r>
            <a:r>
              <a:rPr lang="zh-CN" altLang="en-US" sz="1200" dirty="0" smtClean="0"/>
              <a:t>的信息展示有大量的图片，需要搭建独立的图片服务器</a:t>
            </a:r>
            <a:r>
              <a:rPr lang="en-US" sz="1200" dirty="0" smtClean="0"/>
              <a:t>CDN</a:t>
            </a:r>
            <a:r>
              <a:rPr lang="zh-CN" altLang="en-US" sz="1200" dirty="0" smtClean="0"/>
              <a:t>，且需要按特定生成规则管理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10" name="组 15"/>
          <p:cNvGrpSpPr/>
          <p:nvPr/>
        </p:nvGrpSpPr>
        <p:grpSpPr>
          <a:xfrm>
            <a:off x="6400801" y="4697050"/>
            <a:ext cx="462708" cy="462706"/>
            <a:chOff x="5905041" y="2016087"/>
            <a:chExt cx="2060154" cy="2060154"/>
          </a:xfrm>
        </p:grpSpPr>
        <p:sp>
          <p:nvSpPr>
            <p:cNvPr id="18" name="同心圆 17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L 形 18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7" name="文本框 8"/>
          <p:cNvSpPr txBox="1"/>
          <p:nvPr/>
        </p:nvSpPr>
        <p:spPr>
          <a:xfrm>
            <a:off x="7149438" y="4697050"/>
            <a:ext cx="425301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/>
              <a:t>完善的后台管理功能，能快速增删改查系统数据，做到农业信息快速更新</a:t>
            </a:r>
            <a:r>
              <a:rPr lang="zh-CN" altLang="en-US" sz="1200" b="1" dirty="0" smtClean="0">
                <a:solidFill>
                  <a:srgbClr val="000000"/>
                </a:solidFill>
                <a:latin typeface="+mn-ea"/>
              </a:rPr>
              <a:t>。</a:t>
            </a:r>
            <a:endParaRPr lang="zh-CN" altLang="en-US" sz="1200" dirty="0" smtClea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687705"/>
            <a:ext cx="97872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 smtClean="0"/>
              <a:t>后台管理系统主要功能在于对所有网站信息进行增删改查，和发送广播信息。同时管理系统本身也有完备的用户鉴权功能，符合一般的管理系统相关规范。</a:t>
            </a:r>
            <a:endParaRPr lang="zh-CN" altLang="en-US" sz="2000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后台管理系统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049" name="Group 1"/>
          <p:cNvGrpSpPr>
            <a:grpSpLocks noChangeAspect="1"/>
          </p:cNvGrpSpPr>
          <p:nvPr/>
        </p:nvGrpSpPr>
        <p:grpSpPr bwMode="auto">
          <a:xfrm>
            <a:off x="5964458" y="3020639"/>
            <a:ext cx="5273675" cy="3165475"/>
            <a:chOff x="2359" y="4336"/>
            <a:chExt cx="7200" cy="4320"/>
          </a:xfrm>
        </p:grpSpPr>
        <p:sp>
          <p:nvSpPr>
            <p:cNvPr id="2064" name="AutoShape 16"/>
            <p:cNvSpPr>
              <a:spLocks noChangeAspect="1" noChangeArrowheads="1" noTextEdit="1"/>
            </p:cNvSpPr>
            <p:nvPr/>
          </p:nvSpPr>
          <p:spPr bwMode="auto">
            <a:xfrm>
              <a:off x="2359" y="4336"/>
              <a:ext cx="7200" cy="432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3" name="AutoShape 15"/>
            <p:cNvSpPr>
              <a:spLocks noChangeArrowheads="1"/>
            </p:cNvSpPr>
            <p:nvPr/>
          </p:nvSpPr>
          <p:spPr bwMode="auto">
            <a:xfrm>
              <a:off x="2596" y="5562"/>
              <a:ext cx="494" cy="1629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2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管理员界面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62" name="AutoShape 14"/>
            <p:cNvSpPr>
              <a:spLocks noChangeArrowheads="1"/>
            </p:cNvSpPr>
            <p:nvPr/>
          </p:nvSpPr>
          <p:spPr bwMode="auto">
            <a:xfrm>
              <a:off x="4050" y="4686"/>
              <a:ext cx="1837" cy="428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作物管理模块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61" name="AutoShape 13"/>
            <p:cNvSpPr>
              <a:spLocks noChangeArrowheads="1"/>
            </p:cNvSpPr>
            <p:nvPr/>
          </p:nvSpPr>
          <p:spPr bwMode="auto">
            <a:xfrm>
              <a:off x="4050" y="5627"/>
              <a:ext cx="1837" cy="428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作物相关管理模块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60" name="AutoShape 12"/>
            <p:cNvSpPr>
              <a:spLocks noChangeArrowheads="1"/>
            </p:cNvSpPr>
            <p:nvPr/>
          </p:nvSpPr>
          <p:spPr bwMode="auto">
            <a:xfrm>
              <a:off x="4050" y="6409"/>
              <a:ext cx="1837" cy="429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农事相关管理模块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59" name="AutoShape 11"/>
            <p:cNvSpPr>
              <a:spLocks noChangeArrowheads="1"/>
            </p:cNvSpPr>
            <p:nvPr/>
          </p:nvSpPr>
          <p:spPr bwMode="auto">
            <a:xfrm>
              <a:off x="4050" y="7294"/>
              <a:ext cx="1837" cy="429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后台用户管理模块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58" name="AutoShape 10"/>
            <p:cNvSpPr>
              <a:spLocks noChangeShapeType="1"/>
            </p:cNvSpPr>
            <p:nvPr/>
          </p:nvSpPr>
          <p:spPr bwMode="auto">
            <a:xfrm flipV="1">
              <a:off x="3090" y="5841"/>
              <a:ext cx="960" cy="535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7" name="AutoShape 9"/>
            <p:cNvSpPr>
              <a:spLocks noChangeShapeType="1"/>
            </p:cNvSpPr>
            <p:nvPr/>
          </p:nvSpPr>
          <p:spPr bwMode="auto">
            <a:xfrm>
              <a:off x="3090" y="6376"/>
              <a:ext cx="960" cy="248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6" name="AutoShape 8"/>
            <p:cNvSpPr>
              <a:spLocks noChangeShapeType="1"/>
            </p:cNvSpPr>
            <p:nvPr/>
          </p:nvSpPr>
          <p:spPr bwMode="auto">
            <a:xfrm>
              <a:off x="3090" y="6376"/>
              <a:ext cx="960" cy="113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5" name="AutoShape 7"/>
            <p:cNvSpPr>
              <a:spLocks noChangeShapeType="1"/>
            </p:cNvSpPr>
            <p:nvPr/>
          </p:nvSpPr>
          <p:spPr bwMode="auto">
            <a:xfrm flipV="1">
              <a:off x="3090" y="4900"/>
              <a:ext cx="960" cy="1476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4" name="AutoShape 6"/>
            <p:cNvSpPr>
              <a:spLocks noChangeArrowheads="1"/>
            </p:cNvSpPr>
            <p:nvPr/>
          </p:nvSpPr>
          <p:spPr bwMode="auto">
            <a:xfrm>
              <a:off x="7291" y="5945"/>
              <a:ext cx="1249" cy="679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增删改查</a:t>
              </a:r>
              <a:endParaRPr kumimoji="0" lang="zh-CN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多样化操作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53" name="AutoShape 5"/>
            <p:cNvSpPr>
              <a:spLocks noChangeShapeType="1"/>
            </p:cNvSpPr>
            <p:nvPr/>
          </p:nvSpPr>
          <p:spPr bwMode="auto">
            <a:xfrm>
              <a:off x="5887" y="4900"/>
              <a:ext cx="1404" cy="1385"/>
            </a:xfrm>
            <a:prstGeom prst="bentConnector3">
              <a:avLst>
                <a:gd name="adj1" fmla="val 4994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2" name="AutoShape 4"/>
            <p:cNvSpPr>
              <a:spLocks noChangeShapeType="1"/>
            </p:cNvSpPr>
            <p:nvPr/>
          </p:nvSpPr>
          <p:spPr bwMode="auto">
            <a:xfrm>
              <a:off x="5887" y="5841"/>
              <a:ext cx="1404" cy="444"/>
            </a:xfrm>
            <a:prstGeom prst="bentConnector3">
              <a:avLst>
                <a:gd name="adj1" fmla="val 4994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1" name="AutoShape 3"/>
            <p:cNvSpPr>
              <a:spLocks noChangeShapeType="1"/>
            </p:cNvSpPr>
            <p:nvPr/>
          </p:nvSpPr>
          <p:spPr bwMode="auto">
            <a:xfrm flipV="1">
              <a:off x="5887" y="6285"/>
              <a:ext cx="1404" cy="339"/>
            </a:xfrm>
            <a:prstGeom prst="bentConnector3">
              <a:avLst>
                <a:gd name="adj1" fmla="val 4994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0" name="AutoShape 2"/>
            <p:cNvSpPr>
              <a:spLocks noChangeShapeType="1"/>
            </p:cNvSpPr>
            <p:nvPr/>
          </p:nvSpPr>
          <p:spPr bwMode="auto">
            <a:xfrm flipV="1">
              <a:off x="5887" y="6285"/>
              <a:ext cx="1404" cy="1224"/>
            </a:xfrm>
            <a:prstGeom prst="bentConnector3">
              <a:avLst>
                <a:gd name="adj1" fmla="val 49940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072" name="Group 24"/>
          <p:cNvGrpSpPr>
            <a:grpSpLocks noChangeAspect="1"/>
          </p:cNvGrpSpPr>
          <p:nvPr/>
        </p:nvGrpSpPr>
        <p:grpSpPr bwMode="auto">
          <a:xfrm>
            <a:off x="1691590" y="2580257"/>
            <a:ext cx="3364706" cy="3809048"/>
            <a:chOff x="3935" y="8628"/>
            <a:chExt cx="5293" cy="5992"/>
          </a:xfrm>
        </p:grpSpPr>
        <p:sp>
          <p:nvSpPr>
            <p:cNvPr id="2092" name="AutoShape 44"/>
            <p:cNvSpPr>
              <a:spLocks noChangeAspect="1" noChangeArrowheads="1" noTextEdit="1"/>
            </p:cNvSpPr>
            <p:nvPr/>
          </p:nvSpPr>
          <p:spPr bwMode="auto">
            <a:xfrm>
              <a:off x="3935" y="8628"/>
              <a:ext cx="5293" cy="599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1" name="AutoShape 43"/>
            <p:cNvSpPr>
              <a:spLocks noChangeArrowheads="1"/>
            </p:cNvSpPr>
            <p:nvPr/>
          </p:nvSpPr>
          <p:spPr bwMode="auto">
            <a:xfrm>
              <a:off x="5367" y="8635"/>
              <a:ext cx="1248" cy="466"/>
            </a:xfrm>
            <a:prstGeom prst="flowChartAlternate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登录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90" name="AutoShape 42"/>
            <p:cNvSpPr>
              <a:spLocks noChangeArrowheads="1"/>
            </p:cNvSpPr>
            <p:nvPr/>
          </p:nvSpPr>
          <p:spPr bwMode="auto">
            <a:xfrm>
              <a:off x="5367" y="9415"/>
              <a:ext cx="1248" cy="679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根据角色生成</a:t>
              </a: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Token</a:t>
              </a:r>
              <a:endPara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9" name="AutoShape 41"/>
            <p:cNvSpPr>
              <a:spLocks noChangeArrowheads="1"/>
            </p:cNvSpPr>
            <p:nvPr/>
          </p:nvSpPr>
          <p:spPr bwMode="auto">
            <a:xfrm>
              <a:off x="5451" y="12841"/>
              <a:ext cx="1081" cy="503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请求接口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8" name="AutoShape 40"/>
            <p:cNvSpPr>
              <a:spLocks noChangeArrowheads="1"/>
            </p:cNvSpPr>
            <p:nvPr/>
          </p:nvSpPr>
          <p:spPr bwMode="auto">
            <a:xfrm>
              <a:off x="7980" y="13941"/>
              <a:ext cx="1248" cy="464"/>
            </a:xfrm>
            <a:prstGeom prst="flowChartAlternate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退出登录</a:t>
              </a:r>
              <a:endParaRPr kumimoji="0" 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7" name="AutoShape 39"/>
            <p:cNvSpPr>
              <a:spLocks noChangeArrowheads="1"/>
            </p:cNvSpPr>
            <p:nvPr/>
          </p:nvSpPr>
          <p:spPr bwMode="auto">
            <a:xfrm>
              <a:off x="5050" y="10411"/>
              <a:ext cx="1882" cy="652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接收请求并且验证</a:t>
              </a: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token</a:t>
              </a:r>
              <a:r>
                <a:rPr kumimoji="0" lang="zh-CN" altLang="en-US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有效性</a:t>
              </a: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6" name="AutoShape 38"/>
            <p:cNvSpPr>
              <a:spLocks noChangeArrowheads="1"/>
            </p:cNvSpPr>
            <p:nvPr/>
          </p:nvSpPr>
          <p:spPr bwMode="auto">
            <a:xfrm>
              <a:off x="4688" y="11436"/>
              <a:ext cx="2607" cy="912"/>
            </a:xfrm>
            <a:prstGeom prst="flowChartDecision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token</a:t>
              </a:r>
              <a:r>
                <a:rPr kumimoji="0" lang="zh-CN" altLang="en-US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是否过期</a:t>
              </a: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5" name="AutoShape 37"/>
            <p:cNvSpPr>
              <a:spLocks noChangeArrowheads="1"/>
            </p:cNvSpPr>
            <p:nvPr/>
          </p:nvSpPr>
          <p:spPr bwMode="auto">
            <a:xfrm>
              <a:off x="4688" y="13708"/>
              <a:ext cx="2607" cy="912"/>
            </a:xfrm>
            <a:prstGeom prst="flowChartDecision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token</a:t>
              </a:r>
              <a:r>
                <a:rPr kumimoji="0" lang="zh-CN" altLang="en-US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是否过期</a:t>
              </a: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84" name="AutoShape 36"/>
            <p:cNvSpPr>
              <a:spLocks noChangeShapeType="1"/>
            </p:cNvSpPr>
            <p:nvPr/>
          </p:nvSpPr>
          <p:spPr bwMode="auto">
            <a:xfrm>
              <a:off x="5991" y="9101"/>
              <a:ext cx="1" cy="31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3" name="AutoShape 35"/>
            <p:cNvSpPr>
              <a:spLocks noChangeShapeType="1"/>
            </p:cNvSpPr>
            <p:nvPr/>
          </p:nvSpPr>
          <p:spPr bwMode="auto">
            <a:xfrm>
              <a:off x="5991" y="10094"/>
              <a:ext cx="1" cy="31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2" name="AutoShape 34"/>
            <p:cNvSpPr>
              <a:spLocks noChangeShapeType="1"/>
            </p:cNvSpPr>
            <p:nvPr/>
          </p:nvSpPr>
          <p:spPr bwMode="auto">
            <a:xfrm>
              <a:off x="5991" y="11063"/>
              <a:ext cx="1" cy="37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1" name="AutoShape 33"/>
            <p:cNvSpPr>
              <a:spLocks noChangeShapeType="1"/>
            </p:cNvSpPr>
            <p:nvPr/>
          </p:nvSpPr>
          <p:spPr bwMode="auto">
            <a:xfrm flipH="1">
              <a:off x="5991" y="12348"/>
              <a:ext cx="1" cy="49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AutoShape 32"/>
            <p:cNvSpPr>
              <a:spLocks noChangeShapeType="1"/>
            </p:cNvSpPr>
            <p:nvPr/>
          </p:nvSpPr>
          <p:spPr bwMode="auto">
            <a:xfrm>
              <a:off x="5991" y="13344"/>
              <a:ext cx="1" cy="36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AutoShape 31"/>
            <p:cNvSpPr>
              <a:spLocks noChangeShapeType="1"/>
            </p:cNvSpPr>
            <p:nvPr/>
          </p:nvSpPr>
          <p:spPr bwMode="auto">
            <a:xfrm>
              <a:off x="7295" y="14164"/>
              <a:ext cx="685" cy="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AutoShape 30"/>
            <p:cNvSpPr>
              <a:spLocks noChangeShapeType="1"/>
            </p:cNvSpPr>
            <p:nvPr/>
          </p:nvSpPr>
          <p:spPr bwMode="auto">
            <a:xfrm rot="10800000" flipH="1">
              <a:off x="4688" y="13093"/>
              <a:ext cx="763" cy="1071"/>
            </a:xfrm>
            <a:prstGeom prst="bentConnector3">
              <a:avLst>
                <a:gd name="adj1" fmla="val -42454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AutoShape 29"/>
            <p:cNvSpPr>
              <a:spLocks noChangeShapeType="1"/>
            </p:cNvSpPr>
            <p:nvPr/>
          </p:nvSpPr>
          <p:spPr bwMode="auto">
            <a:xfrm flipH="1" flipV="1">
              <a:off x="6615" y="8868"/>
              <a:ext cx="680" cy="3024"/>
            </a:xfrm>
            <a:prstGeom prst="bentConnector3">
              <a:avLst>
                <a:gd name="adj1" fmla="val -47486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Text Box 28"/>
            <p:cNvSpPr txBox="1">
              <a:spLocks noChangeArrowheads="1"/>
            </p:cNvSpPr>
            <p:nvPr/>
          </p:nvSpPr>
          <p:spPr bwMode="auto">
            <a:xfrm>
              <a:off x="6086" y="12348"/>
              <a:ext cx="394" cy="4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N</a:t>
              </a:r>
              <a:endPara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75" name="Text Box 27"/>
            <p:cNvSpPr txBox="1">
              <a:spLocks noChangeArrowheads="1"/>
            </p:cNvSpPr>
            <p:nvPr/>
          </p:nvSpPr>
          <p:spPr bwMode="auto">
            <a:xfrm>
              <a:off x="7448" y="13708"/>
              <a:ext cx="396" cy="39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Y</a:t>
              </a:r>
              <a:endPara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74" name="Text Box 26"/>
            <p:cNvSpPr txBox="1">
              <a:spLocks noChangeArrowheads="1"/>
            </p:cNvSpPr>
            <p:nvPr/>
          </p:nvSpPr>
          <p:spPr bwMode="auto">
            <a:xfrm>
              <a:off x="3942" y="13419"/>
              <a:ext cx="393" cy="4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N</a:t>
              </a:r>
              <a:endPara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73" name="Text Box 25"/>
            <p:cNvSpPr txBox="1">
              <a:spLocks noChangeArrowheads="1"/>
            </p:cNvSpPr>
            <p:nvPr/>
          </p:nvSpPr>
          <p:spPr bwMode="auto">
            <a:xfrm>
              <a:off x="7694" y="10346"/>
              <a:ext cx="395" cy="4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87782" tIns="43891" rIns="87782" bIns="4389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Y</a:t>
              </a:r>
              <a:endPara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</p:grpSp>
      <p:pic>
        <p:nvPicPr>
          <p:cNvPr id="2105" name="Picture 5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72336" y="1962480"/>
            <a:ext cx="3365714" cy="2942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106" name="Picture 5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0764" y="1781194"/>
            <a:ext cx="9052382" cy="3619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论文结构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zh-CN" altLang="en-US" dirty="0"/>
              <a:t>研究方法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zh-CN" altLang="en-US" dirty="0"/>
              <a:t>分析讨论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 smtClean="0"/>
              <a:t>系统展示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zh-CN" altLang="en-US" dirty="0"/>
              <a:t>参考文献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687705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本系统的前台主要作信息展示查询的功能，主要体现在布局与用户体验设计上。</a:t>
            </a:r>
          </a:p>
          <a:p>
            <a:r>
              <a:rPr lang="zh-CN" altLang="en-US" sz="2000" dirty="0" smtClean="0"/>
              <a:t>所有页面元素都为响应式设计，可以适配多种设备</a:t>
            </a:r>
            <a:r>
              <a:rPr lang="zh-CN" altLang="en-US" sz="2000" dirty="0" smtClean="0"/>
              <a:t>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前台功能设计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6" name="文本框 8"/>
          <p:cNvSpPr txBox="1"/>
          <p:nvPr/>
        </p:nvSpPr>
        <p:spPr>
          <a:xfrm>
            <a:off x="1140764" y="2554941"/>
            <a:ext cx="97872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1.</a:t>
            </a:r>
            <a:r>
              <a:rPr lang="zh-CN" altLang="en-US" sz="2000" dirty="0" smtClean="0"/>
              <a:t>页面结构</a:t>
            </a:r>
          </a:p>
          <a:p>
            <a:r>
              <a:rPr lang="zh-CN" altLang="en-US" sz="2000" dirty="0" smtClean="0"/>
              <a:t>页面使用头部</a:t>
            </a:r>
            <a:r>
              <a:rPr lang="en-US" sz="2000" dirty="0" smtClean="0"/>
              <a:t>+</a:t>
            </a:r>
            <a:r>
              <a:rPr lang="zh-CN" altLang="en-US" sz="2000" dirty="0" smtClean="0"/>
              <a:t>两栏布局，头部有全屏功能，以及查看系统广播信息按钮，和跳转到后台管理系统的连接按钮。左侧边栏即功能选择导航，列表形式列举系统所有可用功能，功能本身和后台管理系统的模块对应。</a:t>
            </a:r>
          </a:p>
          <a:p>
            <a:r>
              <a:rPr lang="zh-CN" altLang="en-US" sz="2000" dirty="0" smtClean="0"/>
              <a:t>为了使系统接近原生应用，在页面头部区域下方有</a:t>
            </a:r>
            <a:r>
              <a:rPr lang="en-US" sz="2000" dirty="0" smtClean="0"/>
              <a:t>tab</a:t>
            </a:r>
            <a:r>
              <a:rPr lang="zh-CN" altLang="en-US" sz="2000" dirty="0" smtClean="0"/>
              <a:t>标签栏，使用过的功能会自动生成标签，可点击切换到页面或关闭标签。</a:t>
            </a:r>
          </a:p>
          <a:p>
            <a:r>
              <a:rPr lang="en-US" sz="2000" dirty="0" smtClean="0"/>
              <a:t>2.</a:t>
            </a:r>
            <a:r>
              <a:rPr lang="zh-CN" altLang="en-US" sz="2000" dirty="0" smtClean="0"/>
              <a:t>首页功能</a:t>
            </a:r>
          </a:p>
          <a:p>
            <a:r>
              <a:rPr lang="zh-CN" altLang="en-US" sz="2000" dirty="0" smtClean="0"/>
              <a:t>首页也存在系统所有现有功能的导航，并能实时更新。且首页同时显示系统的一些元信息如信息量等，且包含两个统计图表显示系统的使用情况。</a:t>
            </a:r>
          </a:p>
          <a:p>
            <a:r>
              <a:rPr lang="en-US" sz="2000" dirty="0" smtClean="0"/>
              <a:t>3.</a:t>
            </a:r>
            <a:r>
              <a:rPr lang="zh-CN" altLang="en-US" sz="2000" dirty="0" smtClean="0"/>
              <a:t>模块功能</a:t>
            </a:r>
          </a:p>
          <a:p>
            <a:r>
              <a:rPr lang="zh-CN" altLang="en-US" sz="2000" dirty="0" smtClean="0"/>
              <a:t>每个不同的信息模块拥有各自</a:t>
            </a:r>
            <a:r>
              <a:rPr lang="zh-CN" altLang="en-US" sz="2000" dirty="0" smtClean="0"/>
              <a:t>的侧边栏盗号。</a:t>
            </a:r>
            <a:r>
              <a:rPr lang="zh-CN" altLang="en-US" sz="2000" dirty="0" smtClean="0"/>
              <a:t>各自的展示效果与功能也随信息本身的特点而各不相同，增强用户体验。</a:t>
            </a:r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0764" y="1472186"/>
            <a:ext cx="8923810" cy="4438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0764" y="1353314"/>
            <a:ext cx="8023810" cy="4004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333762"/>
            <a:ext cx="97872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本系统的服务端采用</a:t>
            </a:r>
            <a:r>
              <a:rPr lang="en-US" sz="2000" dirty="0" smtClean="0"/>
              <a:t>ORM</a:t>
            </a:r>
            <a:r>
              <a:rPr lang="zh-CN" altLang="en-US" sz="2000" dirty="0" smtClean="0"/>
              <a:t>框架</a:t>
            </a:r>
            <a:r>
              <a:rPr lang="en-US" sz="2000" dirty="0" err="1" smtClean="0"/>
              <a:t>Sequelize</a:t>
            </a:r>
            <a:r>
              <a:rPr lang="zh-CN" altLang="en-US" sz="2000" dirty="0" smtClean="0"/>
              <a:t>，因此在设计数据库时不用作物理结构设计，而是先设计出对象实体，再由逆向工程生成数据库表</a:t>
            </a:r>
            <a:r>
              <a:rPr lang="zh-CN" altLang="en-US" sz="2000" dirty="0" smtClean="0"/>
              <a:t>。使用</a:t>
            </a:r>
            <a:r>
              <a:rPr lang="en-US" sz="2000" dirty="0" err="1" smtClean="0"/>
              <a:t>MySql</a:t>
            </a:r>
            <a:r>
              <a:rPr lang="zh-CN" altLang="en-US" sz="2000" dirty="0" smtClean="0"/>
              <a:t>，逆向工程生成的总体</a:t>
            </a:r>
            <a:r>
              <a:rPr lang="zh-CN" altLang="en-US" sz="2000" dirty="0" smtClean="0"/>
              <a:t>的</a:t>
            </a:r>
            <a:r>
              <a:rPr lang="en-US" sz="2000" dirty="0" smtClean="0"/>
              <a:t>E-R</a:t>
            </a:r>
            <a:r>
              <a:rPr lang="zh-CN" altLang="en-US" sz="2000" dirty="0" smtClean="0"/>
              <a:t>图在论文的</a:t>
            </a:r>
            <a:r>
              <a:rPr lang="en-US" altLang="zh-CN" sz="2000" dirty="0" smtClean="0"/>
              <a:t>3.3</a:t>
            </a:r>
            <a:r>
              <a:rPr lang="zh-CN" altLang="en-US" sz="2000" dirty="0" smtClean="0"/>
              <a:t>章节。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系统数据库设计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6" name="文本框 8"/>
          <p:cNvSpPr txBox="1"/>
          <p:nvPr/>
        </p:nvSpPr>
        <p:spPr>
          <a:xfrm>
            <a:off x="1140764" y="2465294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在</a:t>
            </a:r>
            <a:r>
              <a:rPr lang="en-US" altLang="zh-CN" sz="2000" dirty="0" smtClean="0"/>
              <a:t>Egg.js</a:t>
            </a:r>
            <a:r>
              <a:rPr lang="zh-CN" altLang="en-US" sz="2000" dirty="0" smtClean="0"/>
              <a:t>里可以使用开源插件开启对</a:t>
            </a:r>
            <a:r>
              <a:rPr lang="en-US" altLang="zh-CN" sz="2000" dirty="0" err="1" smtClean="0"/>
              <a:t>sequelize</a:t>
            </a:r>
            <a:r>
              <a:rPr lang="zh-CN" altLang="en-US" sz="2000" dirty="0" smtClean="0"/>
              <a:t>的支持，如下图里定义</a:t>
            </a:r>
            <a:r>
              <a:rPr lang="en-US" altLang="zh-CN" sz="2000" dirty="0" smtClean="0"/>
              <a:t>ORM</a:t>
            </a:r>
            <a:r>
              <a:rPr lang="zh-CN" altLang="en-US" sz="2000" dirty="0" smtClean="0"/>
              <a:t>的实体，就能在</a:t>
            </a:r>
            <a:r>
              <a:rPr lang="en-US" altLang="zh-CN" sz="2000" dirty="0" smtClean="0"/>
              <a:t>Service</a:t>
            </a:r>
            <a:r>
              <a:rPr lang="zh-CN" altLang="en-US" sz="2000" dirty="0" smtClean="0"/>
              <a:t>里用框架的</a:t>
            </a:r>
            <a:r>
              <a:rPr lang="en-US" altLang="zh-CN" sz="2000" dirty="0" err="1" smtClean="0"/>
              <a:t>api</a:t>
            </a:r>
            <a:r>
              <a:rPr lang="zh-CN" altLang="en-US" sz="2000" dirty="0" smtClean="0"/>
              <a:t>的组合实现</a:t>
            </a:r>
            <a:r>
              <a:rPr lang="en-US" altLang="zh-CN" sz="2000" dirty="0" err="1" smtClean="0"/>
              <a:t>sql</a:t>
            </a:r>
            <a:r>
              <a:rPr lang="zh-CN" altLang="en-US" sz="2000" dirty="0" smtClean="0"/>
              <a:t>语句查询。</a:t>
            </a:r>
            <a:endParaRPr lang="zh-CN" altLang="en-US" sz="2000" dirty="0" smtClean="0"/>
          </a:p>
        </p:txBody>
      </p:sp>
      <p:pic>
        <p:nvPicPr>
          <p:cNvPr id="14" name="图片 1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39194" y="1058288"/>
            <a:ext cx="3713612" cy="4741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图片 14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42303" y="3287030"/>
            <a:ext cx="5274310" cy="2512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333762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开发之前自然要先装好</a:t>
            </a:r>
            <a:r>
              <a:rPr lang="en-US" altLang="zh-CN" sz="2000" dirty="0" smtClean="0"/>
              <a:t>Node.js</a:t>
            </a:r>
            <a:r>
              <a:rPr lang="zh-CN" altLang="en-US" sz="2000" dirty="0" smtClean="0"/>
              <a:t>环境，并用其自带的</a:t>
            </a:r>
            <a:r>
              <a:rPr lang="en-US" altLang="zh-CN" sz="2000" dirty="0" err="1" smtClean="0"/>
              <a:t>npm</a:t>
            </a:r>
            <a:r>
              <a:rPr lang="zh-CN" altLang="en-US" sz="2000" dirty="0" smtClean="0"/>
              <a:t>包管理工具初始化项目。</a:t>
            </a:r>
            <a:endParaRPr lang="en-US" altLang="zh-CN" sz="2000" dirty="0" smtClean="0"/>
          </a:p>
          <a:p>
            <a:r>
              <a:rPr lang="zh-CN" altLang="en-US" sz="2000" dirty="0" smtClean="0"/>
              <a:t>原理是用</a:t>
            </a:r>
            <a:r>
              <a:rPr lang="en-US" altLang="zh-CN" sz="2000" dirty="0" err="1" smtClean="0"/>
              <a:t>npm</a:t>
            </a:r>
            <a:r>
              <a:rPr lang="zh-CN" altLang="en-US" sz="2000" dirty="0" smtClean="0"/>
              <a:t>拉取框架官方发布在云端的初始化项目模板到本地。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系统实现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140764" y="2041648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初始化后台</a:t>
            </a:r>
            <a:r>
              <a:rPr lang="en-US" altLang="zh-CN" sz="2000" dirty="0" smtClean="0"/>
              <a:t>Egg.js</a:t>
            </a:r>
            <a:r>
              <a:rPr lang="zh-CN" altLang="en-US" sz="2000" dirty="0" smtClean="0"/>
              <a:t>项目。</a:t>
            </a:r>
            <a:endParaRPr lang="zh-CN" altLang="en-US" sz="2000" dirty="0" smtClean="0"/>
          </a:p>
        </p:txBody>
      </p:sp>
      <p:pic>
        <p:nvPicPr>
          <p:cNvPr id="13" name="图片 1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0764" y="2441758"/>
            <a:ext cx="32766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文本框 8"/>
          <p:cNvSpPr txBox="1"/>
          <p:nvPr/>
        </p:nvSpPr>
        <p:spPr>
          <a:xfrm>
            <a:off x="1140764" y="3184708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前端</a:t>
            </a:r>
            <a:r>
              <a:rPr lang="en-US" altLang="zh-CN" sz="2000" dirty="0" err="1" smtClean="0"/>
              <a:t>Vue-cli</a:t>
            </a:r>
            <a:r>
              <a:rPr lang="zh-CN" altLang="en-US" sz="2000" dirty="0" smtClean="0"/>
              <a:t>初始化</a:t>
            </a:r>
            <a:r>
              <a:rPr lang="zh-CN" altLang="en-US" sz="2000" dirty="0" smtClean="0"/>
              <a:t>项目。</a:t>
            </a:r>
            <a:endParaRPr lang="zh-CN" altLang="en-US" sz="2000" dirty="0" smtClean="0"/>
          </a:p>
        </p:txBody>
      </p:sp>
      <p:pic>
        <p:nvPicPr>
          <p:cNvPr id="17" name="图片 16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0764" y="3584818"/>
            <a:ext cx="2838450" cy="84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文本框 8"/>
          <p:cNvSpPr txBox="1"/>
          <p:nvPr/>
        </p:nvSpPr>
        <p:spPr>
          <a:xfrm>
            <a:off x="1140764" y="4623736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本项目没有远程调试开发的必要，开发完成再部署到云端即可。但如果有相关需求（比如做小程序），也可以先部署到云端，然后远程调试。使用</a:t>
            </a:r>
            <a:r>
              <a:rPr lang="en-US" altLang="zh-CN" sz="2000" dirty="0" err="1" smtClean="0"/>
              <a:t>nginx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配置如图。</a:t>
            </a:r>
            <a:endParaRPr lang="zh-CN" altLang="en-US" sz="2000" dirty="0" smtClean="0"/>
          </a:p>
        </p:txBody>
      </p:sp>
      <p:pic>
        <p:nvPicPr>
          <p:cNvPr id="19" name="图片 18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40764" y="761171"/>
            <a:ext cx="4238625" cy="50205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214628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/>
              <a:t>Eggjs</a:t>
            </a:r>
            <a:r>
              <a:rPr lang="zh-CN" altLang="en-US" sz="2000" dirty="0" smtClean="0"/>
              <a:t>框架里内置了</a:t>
            </a:r>
            <a:r>
              <a:rPr lang="en-US" sz="2000" dirty="0" smtClean="0"/>
              <a:t>egg-static</a:t>
            </a:r>
            <a:r>
              <a:rPr lang="zh-CN" altLang="en-US" sz="2000" dirty="0" smtClean="0"/>
              <a:t>插件，默认指向项目目录下</a:t>
            </a:r>
            <a:r>
              <a:rPr lang="en-US" sz="2000" dirty="0" smtClean="0"/>
              <a:t>public</a:t>
            </a:r>
            <a:r>
              <a:rPr lang="zh-CN" altLang="en-US" sz="2000" dirty="0" smtClean="0"/>
              <a:t>文件夹作为静态服务器，可以通过</a:t>
            </a:r>
            <a:r>
              <a:rPr lang="en-US" sz="2000" dirty="0" err="1" smtClean="0"/>
              <a:t>url</a:t>
            </a:r>
            <a:r>
              <a:rPr lang="en-US" sz="2000" dirty="0" smtClean="0"/>
              <a:t>/public</a:t>
            </a:r>
            <a:r>
              <a:rPr lang="zh-CN" altLang="en-US" sz="2000" dirty="0" smtClean="0"/>
              <a:t>直接</a:t>
            </a:r>
            <a:r>
              <a:rPr lang="zh-CN" altLang="en-US" sz="2000" dirty="0" smtClean="0"/>
              <a:t>访问内部资源。</a:t>
            </a:r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系统实现图片</a:t>
            </a:r>
            <a:r>
              <a:rPr lang="en-US" altLang="zh-CN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CDN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140764" y="1922514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因为需要对图片进行大量管理，所以要</a:t>
            </a:r>
            <a:r>
              <a:rPr lang="zh-CN" altLang="en-US" sz="2000" dirty="0" smtClean="0"/>
              <a:t>对流的存取过程进行</a:t>
            </a:r>
            <a:r>
              <a:rPr lang="zh-CN" altLang="en-US" sz="2000" dirty="0" smtClean="0"/>
              <a:t>预处理，使</a:t>
            </a:r>
            <a:r>
              <a:rPr lang="zh-CN" altLang="en-US" sz="2000" dirty="0" smtClean="0"/>
              <a:t>默认</a:t>
            </a:r>
            <a:r>
              <a:rPr lang="zh-CN" altLang="en-US" sz="2000" dirty="0" smtClean="0"/>
              <a:t>存储路径</a:t>
            </a:r>
            <a:r>
              <a:rPr lang="zh-CN" altLang="en-US" sz="2000" dirty="0" smtClean="0"/>
              <a:t>符合</a:t>
            </a:r>
            <a:r>
              <a:rPr lang="zh-CN" altLang="en-US" sz="2000" dirty="0" smtClean="0"/>
              <a:t>“</a:t>
            </a:r>
            <a:r>
              <a:rPr lang="en-US" sz="2000" dirty="0" smtClean="0"/>
              <a:t>/public/upload/</a:t>
            </a:r>
            <a:r>
              <a:rPr lang="zh-CN" altLang="en-US" sz="2000" dirty="0" smtClean="0"/>
              <a:t>动态日期</a:t>
            </a:r>
            <a:r>
              <a:rPr lang="en-US" sz="2000" dirty="0" smtClean="0"/>
              <a:t>/hash</a:t>
            </a:r>
            <a:r>
              <a:rPr lang="zh-CN" altLang="en-US" sz="2000" dirty="0" smtClean="0"/>
              <a:t>文件名” 的模式。实现方式</a:t>
            </a:r>
            <a:r>
              <a:rPr lang="zh-CN" altLang="en-US" sz="2000" dirty="0" smtClean="0"/>
              <a:t>如图</a:t>
            </a:r>
            <a:endParaRPr lang="zh-CN" altLang="en-US" sz="2000" dirty="0"/>
          </a:p>
        </p:txBody>
      </p:sp>
      <p:pic>
        <p:nvPicPr>
          <p:cNvPr id="14" name="图片 1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96076" y="784511"/>
            <a:ext cx="4657725" cy="60734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214628"/>
            <a:ext cx="97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系统接口使用</a:t>
            </a:r>
            <a:r>
              <a:rPr lang="en-US" altLang="zh-CN" sz="2000" dirty="0" err="1" smtClean="0"/>
              <a:t>RESTful</a:t>
            </a:r>
            <a:r>
              <a:rPr lang="zh-CN" altLang="en-US" sz="2000" dirty="0" smtClean="0"/>
              <a:t>风格的</a:t>
            </a:r>
            <a:r>
              <a:rPr lang="en-US" altLang="zh-CN" sz="2000" dirty="0" err="1" smtClean="0"/>
              <a:t>api</a:t>
            </a:r>
            <a:r>
              <a:rPr lang="zh-CN" altLang="en-US" sz="2000" dirty="0" smtClean="0"/>
              <a:t>，配合少许自定义的特殊查询，就能满足项目的基本需求。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系统实现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028708" y="4067145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然后将所有模块导入</a:t>
            </a:r>
            <a:r>
              <a:rPr lang="en-US" altLang="zh-CN" sz="2000" dirty="0" smtClean="0"/>
              <a:t>Router</a:t>
            </a:r>
            <a:r>
              <a:rPr lang="zh-CN" altLang="en-US" sz="2000" dirty="0" smtClean="0"/>
              <a:t>管理</a:t>
            </a:r>
            <a:endParaRPr lang="zh-CN" altLang="en-US" sz="2000" dirty="0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13042" y="2322624"/>
            <a:ext cx="4781550" cy="150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文本框 8"/>
          <p:cNvSpPr txBox="1"/>
          <p:nvPr/>
        </p:nvSpPr>
        <p:spPr>
          <a:xfrm>
            <a:off x="1140764" y="2074914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以一个后台模块作物管理为例：</a:t>
            </a:r>
            <a:endParaRPr lang="zh-CN" altLang="en-US" sz="2000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28708" y="761171"/>
            <a:ext cx="4572000" cy="584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214628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后台管理系统，登录，鉴权，管理农业信息。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系统实现效果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6587" y="1862138"/>
            <a:ext cx="4800600" cy="313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915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9303" y="1862138"/>
            <a:ext cx="9004763" cy="4171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915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79303" y="1862138"/>
            <a:ext cx="7900001" cy="4038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系统介绍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140764" y="1214628"/>
            <a:ext cx="9787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前台展示系统，无需登录，主要是各种信息的查看。</a:t>
            </a:r>
            <a:endParaRPr lang="zh-CN" altLang="en-US" sz="2000" dirty="0" smtClean="0"/>
          </a:p>
        </p:txBody>
      </p:sp>
      <p:sp>
        <p:nvSpPr>
          <p:cNvPr id="20" name="文本框 8"/>
          <p:cNvSpPr txBox="1"/>
          <p:nvPr/>
        </p:nvSpPr>
        <p:spPr>
          <a:xfrm>
            <a:off x="1140764" y="761171"/>
            <a:ext cx="291964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系统实现效果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93" name="Rectangle 4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4089" y="1825763"/>
            <a:ext cx="9014287" cy="4419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13613" y="1825763"/>
            <a:ext cx="9004763" cy="4404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018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13613" y="1825763"/>
            <a:ext cx="8800001" cy="4423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0181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46947" y="1825763"/>
            <a:ext cx="9071429" cy="4438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0182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323137" y="1840049"/>
            <a:ext cx="8995239" cy="4423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0184" name="Picture 8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246947" y="1825763"/>
            <a:ext cx="9071429" cy="4471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0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0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成果与收获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成果与收获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9" name="文本框 8"/>
          <p:cNvSpPr txBox="1"/>
          <p:nvPr/>
        </p:nvSpPr>
        <p:spPr>
          <a:xfrm>
            <a:off x="1140764" y="1687705"/>
            <a:ext cx="997781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 smtClean="0"/>
              <a:t>本</a:t>
            </a:r>
            <a:r>
              <a:rPr lang="zh-CN" altLang="en-US" sz="2000" dirty="0" smtClean="0"/>
              <a:t>课题的推进过程。</a:t>
            </a:r>
            <a:endParaRPr lang="zh-CN" altLang="en-US" sz="2000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五边形 92"/>
          <p:cNvSpPr/>
          <p:nvPr/>
        </p:nvSpPr>
        <p:spPr>
          <a:xfrm flipH="1">
            <a:off x="6407312" y="3850568"/>
            <a:ext cx="2798784" cy="1490127"/>
          </a:xfrm>
          <a:prstGeom prst="homePlate">
            <a:avLst>
              <a:gd name="adj" fmla="val 2624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4" name="五边形 93"/>
          <p:cNvSpPr/>
          <p:nvPr/>
        </p:nvSpPr>
        <p:spPr>
          <a:xfrm>
            <a:off x="2967967" y="3850466"/>
            <a:ext cx="2798784" cy="1490127"/>
          </a:xfrm>
          <a:prstGeom prst="homePlate">
            <a:avLst>
              <a:gd name="adj" fmla="val 2624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2" name="五边形 91"/>
          <p:cNvSpPr/>
          <p:nvPr/>
        </p:nvSpPr>
        <p:spPr>
          <a:xfrm flipH="1">
            <a:off x="6416932" y="1211182"/>
            <a:ext cx="2798784" cy="1490127"/>
          </a:xfrm>
          <a:prstGeom prst="homePlate">
            <a:avLst>
              <a:gd name="adj" fmla="val 2624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2977587" y="1211080"/>
            <a:ext cx="2798784" cy="1490127"/>
          </a:xfrm>
          <a:prstGeom prst="homePlate">
            <a:avLst>
              <a:gd name="adj" fmla="val 26246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分析讨论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815414" y="906112"/>
            <a:ext cx="12202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accent1">
                    <a:lumMod val="50000"/>
                  </a:schemeClr>
                </a:solidFill>
              </a:rPr>
              <a:t>01</a:t>
            </a:r>
            <a:endParaRPr lang="zh-CN" altLang="en-US" sz="7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15414" y="3871702"/>
            <a:ext cx="12202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zh-CN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3284773" y="1559168"/>
            <a:ext cx="10406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TITLE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761899" y="1559168"/>
            <a:ext cx="10406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200" b="1" dirty="0">
                <a:solidFill>
                  <a:schemeClr val="bg1"/>
                </a:solidFill>
              </a:rPr>
              <a:t>TITLE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761899" y="4249500"/>
            <a:ext cx="10406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200" b="1" dirty="0">
                <a:solidFill>
                  <a:schemeClr val="bg1"/>
                </a:solidFill>
              </a:rPr>
              <a:t>TITLE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207202" y="4249500"/>
            <a:ext cx="10406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TITLE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80" name="组 79"/>
          <p:cNvGrpSpPr/>
          <p:nvPr/>
        </p:nvGrpSpPr>
        <p:grpSpPr>
          <a:xfrm>
            <a:off x="817510" y="1798945"/>
            <a:ext cx="1977681" cy="1249992"/>
            <a:chOff x="613132" y="1282840"/>
            <a:chExt cx="1483261" cy="937494"/>
          </a:xfrm>
        </p:grpSpPr>
        <p:sp>
          <p:nvSpPr>
            <p:cNvPr id="81" name="文本框 8"/>
            <p:cNvSpPr txBox="1"/>
            <p:nvPr/>
          </p:nvSpPr>
          <p:spPr>
            <a:xfrm>
              <a:off x="613133" y="1282840"/>
              <a:ext cx="1483260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404040"/>
                  </a:solidFill>
                  <a:latin typeface="Arial" panose="020B0604020202020204"/>
                  <a:ea typeface="微软雅黑" panose="020B0503020204020204" charset="-122"/>
                </a:rPr>
                <a:t>EXAMPLE TEXT</a:t>
              </a:r>
            </a:p>
          </p:txBody>
        </p:sp>
        <p:sp>
          <p:nvSpPr>
            <p:cNvPr id="82" name="矩形 81"/>
            <p:cNvSpPr/>
            <p:nvPr/>
          </p:nvSpPr>
          <p:spPr>
            <a:xfrm>
              <a:off x="613132" y="1551064"/>
              <a:ext cx="1483260" cy="6692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335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</a:p>
          </p:txBody>
        </p:sp>
      </p:grpSp>
      <p:grpSp>
        <p:nvGrpSpPr>
          <p:cNvPr id="83" name="组 82"/>
          <p:cNvGrpSpPr/>
          <p:nvPr/>
        </p:nvGrpSpPr>
        <p:grpSpPr>
          <a:xfrm>
            <a:off x="817512" y="4763284"/>
            <a:ext cx="1977681" cy="1249992"/>
            <a:chOff x="613132" y="1282840"/>
            <a:chExt cx="1483261" cy="937494"/>
          </a:xfrm>
        </p:grpSpPr>
        <p:sp>
          <p:nvSpPr>
            <p:cNvPr id="84" name="文本框 8"/>
            <p:cNvSpPr txBox="1"/>
            <p:nvPr/>
          </p:nvSpPr>
          <p:spPr>
            <a:xfrm>
              <a:off x="613133" y="1282840"/>
              <a:ext cx="1483260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404040"/>
                  </a:solidFill>
                  <a:latin typeface="Arial" panose="020B0604020202020204"/>
                  <a:ea typeface="微软雅黑" panose="020B0503020204020204" charset="-122"/>
                </a:rPr>
                <a:t>EXAMPLE TEXT</a:t>
              </a:r>
            </a:p>
          </p:txBody>
        </p:sp>
        <p:sp>
          <p:nvSpPr>
            <p:cNvPr id="85" name="矩形 84"/>
            <p:cNvSpPr/>
            <p:nvPr/>
          </p:nvSpPr>
          <p:spPr>
            <a:xfrm>
              <a:off x="613132" y="1551064"/>
              <a:ext cx="1483260" cy="6692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335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</a:p>
          </p:txBody>
        </p:sp>
      </p:grpSp>
      <p:sp>
        <p:nvSpPr>
          <p:cNvPr id="95" name="文本框 94"/>
          <p:cNvSpPr txBox="1"/>
          <p:nvPr/>
        </p:nvSpPr>
        <p:spPr>
          <a:xfrm>
            <a:off x="9396017" y="906112"/>
            <a:ext cx="12202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accent1"/>
                </a:solidFill>
              </a:rPr>
              <a:t>03</a:t>
            </a:r>
            <a:endParaRPr lang="zh-CN" altLang="en-US" sz="7200" b="1" dirty="0">
              <a:solidFill>
                <a:schemeClr val="accent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9396017" y="3871702"/>
            <a:ext cx="12202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04</a:t>
            </a:r>
            <a:endParaRPr lang="zh-CN" altLang="en-US" sz="7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97" name="组 96"/>
          <p:cNvGrpSpPr/>
          <p:nvPr/>
        </p:nvGrpSpPr>
        <p:grpSpPr>
          <a:xfrm>
            <a:off x="9398113" y="1798945"/>
            <a:ext cx="1977681" cy="1249992"/>
            <a:chOff x="613132" y="1282840"/>
            <a:chExt cx="1483261" cy="937494"/>
          </a:xfrm>
        </p:grpSpPr>
        <p:sp>
          <p:nvSpPr>
            <p:cNvPr id="98" name="文本框 8"/>
            <p:cNvSpPr txBox="1"/>
            <p:nvPr/>
          </p:nvSpPr>
          <p:spPr>
            <a:xfrm>
              <a:off x="613133" y="1282840"/>
              <a:ext cx="1483260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404040"/>
                  </a:solidFill>
                  <a:latin typeface="Arial" panose="020B0604020202020204"/>
                  <a:ea typeface="微软雅黑" panose="020B0503020204020204" charset="-122"/>
                </a:rPr>
                <a:t>EXAMPLE TEXT</a:t>
              </a:r>
            </a:p>
          </p:txBody>
        </p:sp>
        <p:sp>
          <p:nvSpPr>
            <p:cNvPr id="99" name="矩形 98"/>
            <p:cNvSpPr/>
            <p:nvPr/>
          </p:nvSpPr>
          <p:spPr>
            <a:xfrm>
              <a:off x="613132" y="1551064"/>
              <a:ext cx="1483260" cy="6692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335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</a:p>
          </p:txBody>
        </p:sp>
      </p:grpSp>
      <p:grpSp>
        <p:nvGrpSpPr>
          <p:cNvPr id="100" name="组 99"/>
          <p:cNvGrpSpPr/>
          <p:nvPr/>
        </p:nvGrpSpPr>
        <p:grpSpPr>
          <a:xfrm>
            <a:off x="9398115" y="4763284"/>
            <a:ext cx="1977681" cy="1249992"/>
            <a:chOff x="613132" y="1282840"/>
            <a:chExt cx="1483261" cy="937494"/>
          </a:xfrm>
        </p:grpSpPr>
        <p:sp>
          <p:nvSpPr>
            <p:cNvPr id="101" name="文本框 8"/>
            <p:cNvSpPr txBox="1"/>
            <p:nvPr/>
          </p:nvSpPr>
          <p:spPr>
            <a:xfrm>
              <a:off x="613133" y="1282840"/>
              <a:ext cx="1483260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404040"/>
                  </a:solidFill>
                  <a:latin typeface="Arial" panose="020B0604020202020204"/>
                  <a:ea typeface="微软雅黑" panose="020B0503020204020204" charset="-122"/>
                </a:rPr>
                <a:t>EXAMPLE TEXT</a:t>
              </a:r>
            </a:p>
          </p:txBody>
        </p:sp>
        <p:sp>
          <p:nvSpPr>
            <p:cNvPr id="102" name="矩形 101"/>
            <p:cNvSpPr/>
            <p:nvPr/>
          </p:nvSpPr>
          <p:spPr>
            <a:xfrm>
              <a:off x="613132" y="1551064"/>
              <a:ext cx="1483260" cy="6692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335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</a:p>
          </p:txBody>
        </p:sp>
      </p:grpSp>
      <p:grpSp>
        <p:nvGrpSpPr>
          <p:cNvPr id="103" name="组合 20"/>
          <p:cNvGrpSpPr/>
          <p:nvPr/>
        </p:nvGrpSpPr>
        <p:grpSpPr>
          <a:xfrm>
            <a:off x="5773134" y="2602757"/>
            <a:ext cx="647034" cy="1000393"/>
            <a:chOff x="6257925" y="-9525"/>
            <a:chExt cx="1514475" cy="2341563"/>
          </a:xfrm>
          <a:solidFill>
            <a:schemeClr val="accent1"/>
          </a:solidFill>
        </p:grpSpPr>
        <p:sp>
          <p:nvSpPr>
            <p:cNvPr id="104" name="Freeform 6"/>
            <p:cNvSpPr/>
            <p:nvPr/>
          </p:nvSpPr>
          <p:spPr bwMode="auto">
            <a:xfrm>
              <a:off x="6551613" y="-9525"/>
              <a:ext cx="484188" cy="327025"/>
            </a:xfrm>
            <a:custGeom>
              <a:avLst/>
              <a:gdLst>
                <a:gd name="T0" fmla="*/ 25 w 652"/>
                <a:gd name="T1" fmla="*/ 406 h 440"/>
                <a:gd name="T2" fmla="*/ 25 w 652"/>
                <a:gd name="T3" fmla="*/ 406 h 440"/>
                <a:gd name="T4" fmla="*/ 98 w 652"/>
                <a:gd name="T5" fmla="*/ 425 h 440"/>
                <a:gd name="T6" fmla="*/ 618 w 652"/>
                <a:gd name="T7" fmla="*/ 125 h 440"/>
                <a:gd name="T8" fmla="*/ 637 w 652"/>
                <a:gd name="T9" fmla="*/ 52 h 440"/>
                <a:gd name="T10" fmla="*/ 626 w 652"/>
                <a:gd name="T11" fmla="*/ 33 h 440"/>
                <a:gd name="T12" fmla="*/ 554 w 652"/>
                <a:gd name="T13" fmla="*/ 14 h 440"/>
                <a:gd name="T14" fmla="*/ 34 w 652"/>
                <a:gd name="T15" fmla="*/ 314 h 440"/>
                <a:gd name="T16" fmla="*/ 14 w 652"/>
                <a:gd name="T17" fmla="*/ 386 h 440"/>
                <a:gd name="T18" fmla="*/ 25 w 652"/>
                <a:gd name="T19" fmla="*/ 40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440">
                  <a:moveTo>
                    <a:pt x="25" y="406"/>
                  </a:moveTo>
                  <a:lnTo>
                    <a:pt x="25" y="406"/>
                  </a:lnTo>
                  <a:cubicBezTo>
                    <a:pt x="40" y="431"/>
                    <a:pt x="73" y="440"/>
                    <a:pt x="98" y="425"/>
                  </a:cubicBezTo>
                  <a:lnTo>
                    <a:pt x="618" y="125"/>
                  </a:lnTo>
                  <a:cubicBezTo>
                    <a:pt x="643" y="111"/>
                    <a:pt x="652" y="78"/>
                    <a:pt x="637" y="52"/>
                  </a:cubicBezTo>
                  <a:lnTo>
                    <a:pt x="626" y="33"/>
                  </a:lnTo>
                  <a:cubicBezTo>
                    <a:pt x="612" y="9"/>
                    <a:pt x="579" y="0"/>
                    <a:pt x="554" y="14"/>
                  </a:cubicBezTo>
                  <a:lnTo>
                    <a:pt x="34" y="314"/>
                  </a:lnTo>
                  <a:cubicBezTo>
                    <a:pt x="8" y="328"/>
                    <a:pt x="0" y="361"/>
                    <a:pt x="14" y="386"/>
                  </a:cubicBezTo>
                  <a:lnTo>
                    <a:pt x="25" y="40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7"/>
            <p:cNvSpPr>
              <a:spLocks noEditPoints="1"/>
            </p:cNvSpPr>
            <p:nvPr/>
          </p:nvSpPr>
          <p:spPr bwMode="auto">
            <a:xfrm>
              <a:off x="6257925" y="53975"/>
              <a:ext cx="1339850" cy="2278063"/>
            </a:xfrm>
            <a:custGeom>
              <a:avLst/>
              <a:gdLst>
                <a:gd name="T0" fmla="*/ 404 w 1804"/>
                <a:gd name="T1" fmla="*/ 2367 h 3072"/>
                <a:gd name="T2" fmla="*/ 404 w 1804"/>
                <a:gd name="T3" fmla="*/ 2367 h 3072"/>
                <a:gd name="T4" fmla="*/ 550 w 1804"/>
                <a:gd name="T5" fmla="*/ 2513 h 3072"/>
                <a:gd name="T6" fmla="*/ 404 w 1804"/>
                <a:gd name="T7" fmla="*/ 2659 h 3072"/>
                <a:gd name="T8" fmla="*/ 259 w 1804"/>
                <a:gd name="T9" fmla="*/ 2513 h 3072"/>
                <a:gd name="T10" fmla="*/ 404 w 1804"/>
                <a:gd name="T11" fmla="*/ 2367 h 3072"/>
                <a:gd name="T12" fmla="*/ 29 w 1804"/>
                <a:gd name="T13" fmla="*/ 2058 h 3072"/>
                <a:gd name="T14" fmla="*/ 29 w 1804"/>
                <a:gd name="T15" fmla="*/ 2058 h 3072"/>
                <a:gd name="T16" fmla="*/ 29 w 1804"/>
                <a:gd name="T17" fmla="*/ 2801 h 3072"/>
                <a:gd name="T18" fmla="*/ 29 w 1804"/>
                <a:gd name="T19" fmla="*/ 2952 h 3072"/>
                <a:gd name="T20" fmla="*/ 29 w 1804"/>
                <a:gd name="T21" fmla="*/ 3018 h 3072"/>
                <a:gd name="T22" fmla="*/ 82 w 1804"/>
                <a:gd name="T23" fmla="*/ 3072 h 3072"/>
                <a:gd name="T24" fmla="*/ 1679 w 1804"/>
                <a:gd name="T25" fmla="*/ 3072 h 3072"/>
                <a:gd name="T26" fmla="*/ 1732 w 1804"/>
                <a:gd name="T27" fmla="*/ 3018 h 3072"/>
                <a:gd name="T28" fmla="*/ 1732 w 1804"/>
                <a:gd name="T29" fmla="*/ 2801 h 3072"/>
                <a:gd name="T30" fmla="*/ 1679 w 1804"/>
                <a:gd name="T31" fmla="*/ 2747 h 3072"/>
                <a:gd name="T32" fmla="*/ 871 w 1804"/>
                <a:gd name="T33" fmla="*/ 2747 h 3072"/>
                <a:gd name="T34" fmla="*/ 762 w 1804"/>
                <a:gd name="T35" fmla="*/ 2347 h 3072"/>
                <a:gd name="T36" fmla="*/ 313 w 1804"/>
                <a:gd name="T37" fmla="*/ 2058 h 3072"/>
                <a:gd name="T38" fmla="*/ 819 w 1804"/>
                <a:gd name="T39" fmla="*/ 905 h 3072"/>
                <a:gd name="T40" fmla="*/ 1178 w 1804"/>
                <a:gd name="T41" fmla="*/ 1526 h 3072"/>
                <a:gd name="T42" fmla="*/ 1163 w 1804"/>
                <a:gd name="T43" fmla="*/ 1535 h 3072"/>
                <a:gd name="T44" fmla="*/ 1143 w 1804"/>
                <a:gd name="T45" fmla="*/ 1608 h 3072"/>
                <a:gd name="T46" fmla="*/ 1216 w 1804"/>
                <a:gd name="T47" fmla="*/ 1627 h 3072"/>
                <a:gd name="T48" fmla="*/ 1282 w 1804"/>
                <a:gd name="T49" fmla="*/ 1589 h 3072"/>
                <a:gd name="T50" fmla="*/ 1442 w 1804"/>
                <a:gd name="T51" fmla="*/ 1646 h 3072"/>
                <a:gd name="T52" fmla="*/ 1673 w 1804"/>
                <a:gd name="T53" fmla="*/ 1513 h 3072"/>
                <a:gd name="T54" fmla="*/ 1703 w 1804"/>
                <a:gd name="T55" fmla="*/ 1346 h 3072"/>
                <a:gd name="T56" fmla="*/ 1769 w 1804"/>
                <a:gd name="T57" fmla="*/ 1308 h 3072"/>
                <a:gd name="T58" fmla="*/ 1789 w 1804"/>
                <a:gd name="T59" fmla="*/ 1235 h 3072"/>
                <a:gd name="T60" fmla="*/ 1716 w 1804"/>
                <a:gd name="T61" fmla="*/ 1215 h 3072"/>
                <a:gd name="T62" fmla="*/ 1701 w 1804"/>
                <a:gd name="T63" fmla="*/ 1224 h 3072"/>
                <a:gd name="T64" fmla="*/ 1145 w 1804"/>
                <a:gd name="T65" fmla="*/ 261 h 3072"/>
                <a:gd name="T66" fmla="*/ 1260 w 1804"/>
                <a:gd name="T67" fmla="*/ 195 h 3072"/>
                <a:gd name="T68" fmla="*/ 1280 w 1804"/>
                <a:gd name="T69" fmla="*/ 122 h 3072"/>
                <a:gd name="T70" fmla="*/ 1229 w 1804"/>
                <a:gd name="T71" fmla="*/ 34 h 3072"/>
                <a:gd name="T72" fmla="*/ 1156 w 1804"/>
                <a:gd name="T73" fmla="*/ 15 h 3072"/>
                <a:gd name="T74" fmla="*/ 403 w 1804"/>
                <a:gd name="T75" fmla="*/ 450 h 3072"/>
                <a:gd name="T76" fmla="*/ 383 w 1804"/>
                <a:gd name="T77" fmla="*/ 522 h 3072"/>
                <a:gd name="T78" fmla="*/ 434 w 1804"/>
                <a:gd name="T79" fmla="*/ 610 h 3072"/>
                <a:gd name="T80" fmla="*/ 507 w 1804"/>
                <a:gd name="T81" fmla="*/ 630 h 3072"/>
                <a:gd name="T82" fmla="*/ 622 w 1804"/>
                <a:gd name="T83" fmla="*/ 564 h 3072"/>
                <a:gd name="T84" fmla="*/ 711 w 1804"/>
                <a:gd name="T85" fmla="*/ 718 h 3072"/>
                <a:gd name="T86" fmla="*/ 29 w 1804"/>
                <a:gd name="T87" fmla="*/ 2058 h 3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04" h="3072">
                  <a:moveTo>
                    <a:pt x="404" y="2367"/>
                  </a:moveTo>
                  <a:lnTo>
                    <a:pt x="404" y="2367"/>
                  </a:lnTo>
                  <a:cubicBezTo>
                    <a:pt x="485" y="2367"/>
                    <a:pt x="550" y="2432"/>
                    <a:pt x="550" y="2513"/>
                  </a:cubicBezTo>
                  <a:cubicBezTo>
                    <a:pt x="550" y="2593"/>
                    <a:pt x="485" y="2659"/>
                    <a:pt x="404" y="2659"/>
                  </a:cubicBezTo>
                  <a:cubicBezTo>
                    <a:pt x="324" y="2659"/>
                    <a:pt x="259" y="2593"/>
                    <a:pt x="259" y="2513"/>
                  </a:cubicBezTo>
                  <a:cubicBezTo>
                    <a:pt x="259" y="2432"/>
                    <a:pt x="324" y="2367"/>
                    <a:pt x="404" y="2367"/>
                  </a:cubicBezTo>
                  <a:close/>
                  <a:moveTo>
                    <a:pt x="29" y="2058"/>
                  </a:moveTo>
                  <a:lnTo>
                    <a:pt x="29" y="2058"/>
                  </a:lnTo>
                  <a:lnTo>
                    <a:pt x="29" y="2801"/>
                  </a:lnTo>
                  <a:lnTo>
                    <a:pt x="29" y="2952"/>
                  </a:lnTo>
                  <a:lnTo>
                    <a:pt x="29" y="3018"/>
                  </a:lnTo>
                  <a:cubicBezTo>
                    <a:pt x="29" y="3048"/>
                    <a:pt x="53" y="3072"/>
                    <a:pt x="82" y="3072"/>
                  </a:cubicBezTo>
                  <a:lnTo>
                    <a:pt x="1679" y="3072"/>
                  </a:lnTo>
                  <a:cubicBezTo>
                    <a:pt x="1708" y="3072"/>
                    <a:pt x="1732" y="3048"/>
                    <a:pt x="1732" y="3018"/>
                  </a:cubicBezTo>
                  <a:lnTo>
                    <a:pt x="1732" y="2801"/>
                  </a:lnTo>
                  <a:cubicBezTo>
                    <a:pt x="1732" y="2771"/>
                    <a:pt x="1708" y="2747"/>
                    <a:pt x="1679" y="2747"/>
                  </a:cubicBezTo>
                  <a:lnTo>
                    <a:pt x="871" y="2747"/>
                  </a:lnTo>
                  <a:cubicBezTo>
                    <a:pt x="872" y="2652"/>
                    <a:pt x="854" y="2509"/>
                    <a:pt x="762" y="2347"/>
                  </a:cubicBezTo>
                  <a:cubicBezTo>
                    <a:pt x="598" y="2058"/>
                    <a:pt x="313" y="2058"/>
                    <a:pt x="313" y="2058"/>
                  </a:cubicBezTo>
                  <a:cubicBezTo>
                    <a:pt x="349" y="1207"/>
                    <a:pt x="743" y="947"/>
                    <a:pt x="819" y="905"/>
                  </a:cubicBezTo>
                  <a:lnTo>
                    <a:pt x="1178" y="1526"/>
                  </a:lnTo>
                  <a:lnTo>
                    <a:pt x="1163" y="1535"/>
                  </a:lnTo>
                  <a:cubicBezTo>
                    <a:pt x="1137" y="1550"/>
                    <a:pt x="1128" y="1582"/>
                    <a:pt x="1143" y="1608"/>
                  </a:cubicBezTo>
                  <a:cubicBezTo>
                    <a:pt x="1158" y="1633"/>
                    <a:pt x="1191" y="1642"/>
                    <a:pt x="1216" y="1627"/>
                  </a:cubicBezTo>
                  <a:lnTo>
                    <a:pt x="1282" y="1589"/>
                  </a:lnTo>
                  <a:lnTo>
                    <a:pt x="1442" y="1646"/>
                  </a:lnTo>
                  <a:lnTo>
                    <a:pt x="1673" y="1513"/>
                  </a:lnTo>
                  <a:lnTo>
                    <a:pt x="1703" y="1346"/>
                  </a:lnTo>
                  <a:lnTo>
                    <a:pt x="1769" y="1308"/>
                  </a:lnTo>
                  <a:cubicBezTo>
                    <a:pt x="1795" y="1293"/>
                    <a:pt x="1804" y="1260"/>
                    <a:pt x="1789" y="1235"/>
                  </a:cubicBezTo>
                  <a:cubicBezTo>
                    <a:pt x="1774" y="1210"/>
                    <a:pt x="1741" y="1201"/>
                    <a:pt x="1716" y="1215"/>
                  </a:cubicBezTo>
                  <a:lnTo>
                    <a:pt x="1701" y="1224"/>
                  </a:lnTo>
                  <a:lnTo>
                    <a:pt x="1145" y="261"/>
                  </a:lnTo>
                  <a:lnTo>
                    <a:pt x="1260" y="195"/>
                  </a:lnTo>
                  <a:cubicBezTo>
                    <a:pt x="1286" y="180"/>
                    <a:pt x="1294" y="148"/>
                    <a:pt x="1280" y="122"/>
                  </a:cubicBezTo>
                  <a:lnTo>
                    <a:pt x="1229" y="34"/>
                  </a:lnTo>
                  <a:cubicBezTo>
                    <a:pt x="1214" y="9"/>
                    <a:pt x="1181" y="0"/>
                    <a:pt x="1156" y="15"/>
                  </a:cubicBezTo>
                  <a:lnTo>
                    <a:pt x="403" y="450"/>
                  </a:lnTo>
                  <a:cubicBezTo>
                    <a:pt x="377" y="464"/>
                    <a:pt x="368" y="497"/>
                    <a:pt x="383" y="522"/>
                  </a:cubicBezTo>
                  <a:lnTo>
                    <a:pt x="434" y="610"/>
                  </a:lnTo>
                  <a:cubicBezTo>
                    <a:pt x="449" y="636"/>
                    <a:pt x="481" y="645"/>
                    <a:pt x="507" y="630"/>
                  </a:cubicBezTo>
                  <a:lnTo>
                    <a:pt x="622" y="564"/>
                  </a:lnTo>
                  <a:lnTo>
                    <a:pt x="711" y="718"/>
                  </a:lnTo>
                  <a:cubicBezTo>
                    <a:pt x="0" y="1092"/>
                    <a:pt x="29" y="2058"/>
                    <a:pt x="29" y="205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8"/>
            <p:cNvSpPr/>
            <p:nvPr/>
          </p:nvSpPr>
          <p:spPr bwMode="auto">
            <a:xfrm>
              <a:off x="7080250" y="1238250"/>
              <a:ext cx="692150" cy="438150"/>
            </a:xfrm>
            <a:custGeom>
              <a:avLst/>
              <a:gdLst>
                <a:gd name="T0" fmla="*/ 15 w 931"/>
                <a:gd name="T1" fmla="*/ 555 h 589"/>
                <a:gd name="T2" fmla="*/ 15 w 931"/>
                <a:gd name="T3" fmla="*/ 555 h 589"/>
                <a:gd name="T4" fmla="*/ 15 w 931"/>
                <a:gd name="T5" fmla="*/ 555 h 589"/>
                <a:gd name="T6" fmla="*/ 88 w 931"/>
                <a:gd name="T7" fmla="*/ 574 h 589"/>
                <a:gd name="T8" fmla="*/ 897 w 931"/>
                <a:gd name="T9" fmla="*/ 107 h 589"/>
                <a:gd name="T10" fmla="*/ 916 w 931"/>
                <a:gd name="T11" fmla="*/ 35 h 589"/>
                <a:gd name="T12" fmla="*/ 916 w 931"/>
                <a:gd name="T13" fmla="*/ 35 h 589"/>
                <a:gd name="T14" fmla="*/ 843 w 931"/>
                <a:gd name="T15" fmla="*/ 15 h 589"/>
                <a:gd name="T16" fmla="*/ 35 w 931"/>
                <a:gd name="T17" fmla="*/ 482 h 589"/>
                <a:gd name="T18" fmla="*/ 15 w 931"/>
                <a:gd name="T19" fmla="*/ 55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1" h="589">
                  <a:moveTo>
                    <a:pt x="15" y="555"/>
                  </a:moveTo>
                  <a:lnTo>
                    <a:pt x="15" y="555"/>
                  </a:lnTo>
                  <a:lnTo>
                    <a:pt x="15" y="555"/>
                  </a:lnTo>
                  <a:cubicBezTo>
                    <a:pt x="30" y="580"/>
                    <a:pt x="62" y="589"/>
                    <a:pt x="88" y="574"/>
                  </a:cubicBezTo>
                  <a:lnTo>
                    <a:pt x="897" y="107"/>
                  </a:lnTo>
                  <a:cubicBezTo>
                    <a:pt x="922" y="93"/>
                    <a:pt x="931" y="60"/>
                    <a:pt x="916" y="35"/>
                  </a:cubicBezTo>
                  <a:lnTo>
                    <a:pt x="916" y="35"/>
                  </a:lnTo>
                  <a:cubicBezTo>
                    <a:pt x="902" y="9"/>
                    <a:pt x="869" y="0"/>
                    <a:pt x="843" y="15"/>
                  </a:cubicBezTo>
                  <a:lnTo>
                    <a:pt x="35" y="482"/>
                  </a:lnTo>
                  <a:cubicBezTo>
                    <a:pt x="9" y="497"/>
                    <a:pt x="0" y="529"/>
                    <a:pt x="15" y="55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分析讨论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1117600" y="1474838"/>
          <a:ext cx="4250813" cy="2583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3" name="组 32"/>
          <p:cNvGrpSpPr/>
          <p:nvPr/>
        </p:nvGrpSpPr>
        <p:grpSpPr>
          <a:xfrm>
            <a:off x="1919079" y="4533453"/>
            <a:ext cx="2919647" cy="1245981"/>
            <a:chOff x="886691" y="1746008"/>
            <a:chExt cx="2919647" cy="1245981"/>
          </a:xfrm>
        </p:grpSpPr>
        <p:sp>
          <p:nvSpPr>
            <p:cNvPr id="34" name="矩形 33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5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+mn-ea"/>
                </a:rPr>
                <a:t>在此处添加小结标题</a:t>
              </a:r>
            </a:p>
          </p:txBody>
        </p:sp>
      </p:grpSp>
      <p:graphicFrame>
        <p:nvGraphicFramePr>
          <p:cNvPr id="36" name="图表 35"/>
          <p:cNvGraphicFramePr/>
          <p:nvPr/>
        </p:nvGraphicFramePr>
        <p:xfrm>
          <a:off x="6461433" y="1474838"/>
          <a:ext cx="4250813" cy="2583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7" name="组 36"/>
          <p:cNvGrpSpPr/>
          <p:nvPr/>
        </p:nvGrpSpPr>
        <p:grpSpPr>
          <a:xfrm>
            <a:off x="7262912" y="4533453"/>
            <a:ext cx="2919647" cy="1245981"/>
            <a:chOff x="886691" y="1746008"/>
            <a:chExt cx="2919647" cy="1245981"/>
          </a:xfrm>
        </p:grpSpPr>
        <p:sp>
          <p:nvSpPr>
            <p:cNvPr id="38" name="矩形 37"/>
            <p:cNvSpPr/>
            <p:nvPr/>
          </p:nvSpPr>
          <p:spPr>
            <a:xfrm>
              <a:off x="886691" y="2179459"/>
              <a:ext cx="291964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9" name="文本框 8"/>
            <p:cNvSpPr txBox="1"/>
            <p:nvPr/>
          </p:nvSpPr>
          <p:spPr>
            <a:xfrm>
              <a:off x="886691" y="1746008"/>
              <a:ext cx="291964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3"/>
                  </a:solidFill>
                  <a:latin typeface="+mn-ea"/>
                </a:rPr>
                <a:t>在此处添加小结标题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/>
              <a:t>主要结论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主要结论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5" name="立方体 4"/>
          <p:cNvSpPr/>
          <p:nvPr/>
        </p:nvSpPr>
        <p:spPr>
          <a:xfrm>
            <a:off x="2993922" y="1194620"/>
            <a:ext cx="2698956" cy="2934929"/>
          </a:xfrm>
          <a:prstGeom prst="cube">
            <a:avLst>
              <a:gd name="adj" fmla="val 6517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3" name="立方体 12"/>
          <p:cNvSpPr/>
          <p:nvPr/>
        </p:nvSpPr>
        <p:spPr>
          <a:xfrm>
            <a:off x="2417915" y="1815595"/>
            <a:ext cx="2698956" cy="2934929"/>
          </a:xfrm>
          <a:prstGeom prst="cube">
            <a:avLst>
              <a:gd name="adj" fmla="val 6517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立方体 13"/>
          <p:cNvSpPr/>
          <p:nvPr/>
        </p:nvSpPr>
        <p:spPr>
          <a:xfrm>
            <a:off x="1841909" y="2436570"/>
            <a:ext cx="2698956" cy="2934929"/>
          </a:xfrm>
          <a:prstGeom prst="cube">
            <a:avLst>
              <a:gd name="adj" fmla="val 651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立方体 14"/>
          <p:cNvSpPr/>
          <p:nvPr/>
        </p:nvSpPr>
        <p:spPr>
          <a:xfrm>
            <a:off x="1265903" y="3057546"/>
            <a:ext cx="2698956" cy="2934929"/>
          </a:xfrm>
          <a:prstGeom prst="cube">
            <a:avLst>
              <a:gd name="adj" fmla="val 651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065485" y="1687065"/>
            <a:ext cx="235795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23" name="文本框 8"/>
          <p:cNvSpPr txBox="1"/>
          <p:nvPr/>
        </p:nvSpPr>
        <p:spPr>
          <a:xfrm>
            <a:off x="8065485" y="1253614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在此处添加标题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7329079" y="2931380"/>
            <a:ext cx="235795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32" name="文本框 8"/>
          <p:cNvSpPr txBox="1"/>
          <p:nvPr/>
        </p:nvSpPr>
        <p:spPr>
          <a:xfrm>
            <a:off x="7329079" y="2497929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在此处添加标题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6592673" y="4175695"/>
            <a:ext cx="235795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2" name="文本框 8"/>
          <p:cNvSpPr txBox="1"/>
          <p:nvPr/>
        </p:nvSpPr>
        <p:spPr>
          <a:xfrm>
            <a:off x="6592673" y="3742244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</a:rPr>
              <a:t>在此处添加标题</a:t>
            </a:r>
          </a:p>
        </p:txBody>
      </p:sp>
      <p:sp>
        <p:nvSpPr>
          <p:cNvPr id="44" name="矩形 43"/>
          <p:cNvSpPr/>
          <p:nvPr/>
        </p:nvSpPr>
        <p:spPr>
          <a:xfrm>
            <a:off x="5856267" y="5420011"/>
            <a:ext cx="235795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5" name="文本框 8"/>
          <p:cNvSpPr txBox="1"/>
          <p:nvPr/>
        </p:nvSpPr>
        <p:spPr>
          <a:xfrm>
            <a:off x="5856267" y="4986560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在此处添加标题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主要结论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4" name="梯形 3"/>
          <p:cNvSpPr/>
          <p:nvPr/>
        </p:nvSpPr>
        <p:spPr>
          <a:xfrm>
            <a:off x="-1622323" y="5206181"/>
            <a:ext cx="8524570" cy="1150374"/>
          </a:xfrm>
          <a:prstGeom prst="trapezoi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-1292113" y="3942737"/>
            <a:ext cx="7864147" cy="1150374"/>
          </a:xfrm>
          <a:prstGeom prst="trapezoid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8" name="梯形 17"/>
          <p:cNvSpPr/>
          <p:nvPr/>
        </p:nvSpPr>
        <p:spPr>
          <a:xfrm>
            <a:off x="-961900" y="2679293"/>
            <a:ext cx="7193976" cy="1150374"/>
          </a:xfrm>
          <a:prstGeom prst="trapezoi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梯形 19"/>
          <p:cNvSpPr/>
          <p:nvPr/>
        </p:nvSpPr>
        <p:spPr>
          <a:xfrm>
            <a:off x="-621942" y="1415849"/>
            <a:ext cx="6507676" cy="1150374"/>
          </a:xfrm>
          <a:prstGeom prst="trapezoi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82912" y="1704804"/>
            <a:ext cx="4217772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矩形 23"/>
          <p:cNvSpPr/>
          <p:nvPr/>
        </p:nvSpPr>
        <p:spPr>
          <a:xfrm>
            <a:off x="1075891" y="2968248"/>
            <a:ext cx="4217772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5" name="矩形 24"/>
          <p:cNvSpPr/>
          <p:nvPr/>
        </p:nvSpPr>
        <p:spPr>
          <a:xfrm>
            <a:off x="1075891" y="4231692"/>
            <a:ext cx="4217772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6" name="矩形 25"/>
          <p:cNvSpPr/>
          <p:nvPr/>
        </p:nvSpPr>
        <p:spPr>
          <a:xfrm>
            <a:off x="1075891" y="5495136"/>
            <a:ext cx="4217772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9" name="矩形 28"/>
          <p:cNvSpPr/>
          <p:nvPr/>
        </p:nvSpPr>
        <p:spPr>
          <a:xfrm>
            <a:off x="7818151" y="2968248"/>
            <a:ext cx="3302133" cy="1772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30" name="文本框 8"/>
          <p:cNvSpPr txBox="1"/>
          <p:nvPr/>
        </p:nvSpPr>
        <p:spPr>
          <a:xfrm>
            <a:off x="7818151" y="2534797"/>
            <a:ext cx="2919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在此处添加小结标题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参考文献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参考文献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487375" y="929204"/>
            <a:ext cx="11212789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1.</a:t>
            </a:r>
            <a:r>
              <a:rPr lang="zh-CN" altLang="en-US" sz="1400" dirty="0" smtClean="0"/>
              <a:t>陈广汉．增长与分配．武汉：武汉大学出版社，</a:t>
            </a:r>
            <a:r>
              <a:rPr lang="en-US" sz="1400" dirty="0" smtClean="0"/>
              <a:t>1995</a:t>
            </a:r>
            <a:r>
              <a:rPr lang="zh-CN" altLang="en-US" sz="1400" dirty="0" smtClean="0"/>
              <a:t>．</a:t>
            </a:r>
            <a:r>
              <a:rPr lang="en-US" sz="1400" dirty="0" smtClean="0"/>
              <a:t>45-46 </a:t>
            </a:r>
            <a:endParaRPr lang="zh-CN" altLang="en-US" sz="1400" dirty="0" smtClean="0"/>
          </a:p>
          <a:p>
            <a:r>
              <a:rPr lang="en-US" sz="1400" dirty="0" smtClean="0"/>
              <a:t>2.</a:t>
            </a:r>
            <a:r>
              <a:rPr lang="zh-CN" altLang="en-US" sz="1400" dirty="0" smtClean="0"/>
              <a:t>丁晓波．面向实时应用的虚拟机调度研究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博士学位论文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．哈尔滨：哈尔滨工程大学图书馆</a:t>
            </a:r>
            <a:r>
              <a:rPr lang="en-US" sz="1400" dirty="0" smtClean="0"/>
              <a:t>,2015</a:t>
            </a:r>
            <a:endParaRPr lang="zh-CN" altLang="en-US" sz="1400" dirty="0" smtClean="0"/>
          </a:p>
          <a:p>
            <a:r>
              <a:rPr lang="en-US" sz="1400" dirty="0" smtClean="0"/>
              <a:t>3.</a:t>
            </a:r>
            <a:r>
              <a:rPr lang="zh-CN" altLang="en-US" sz="1400" dirty="0" smtClean="0"/>
              <a:t>韩俊．推进三农理论和制度创新，开创三农工作新局面．中国经济时报，</a:t>
            </a:r>
            <a:r>
              <a:rPr lang="en-US" sz="1400" dirty="0" smtClean="0"/>
              <a:t>2012</a:t>
            </a:r>
            <a:r>
              <a:rPr lang="zh-CN" altLang="en-US" sz="1400" dirty="0" smtClean="0"/>
              <a:t>，</a:t>
            </a:r>
            <a:r>
              <a:rPr lang="en-US" sz="1400" dirty="0" smtClean="0"/>
              <a:t>40:42-50 </a:t>
            </a:r>
            <a:endParaRPr lang="zh-CN" altLang="en-US" sz="1400" dirty="0" smtClean="0"/>
          </a:p>
          <a:p>
            <a:r>
              <a:rPr lang="en-US" sz="1400" dirty="0" smtClean="0"/>
              <a:t>4.</a:t>
            </a:r>
            <a:r>
              <a:rPr lang="zh-CN" altLang="en-US" sz="1400" dirty="0" smtClean="0"/>
              <a:t>刘伟琴，刘洪涛．软件需求</a:t>
            </a:r>
            <a:r>
              <a:rPr lang="en-US" sz="1400" dirty="0" smtClean="0"/>
              <a:t>.</a:t>
            </a:r>
            <a:r>
              <a:rPr lang="zh-CN" altLang="en-US" sz="1400" dirty="0" smtClean="0"/>
              <a:t>北京：机械工业出版社，</a:t>
            </a:r>
            <a:r>
              <a:rPr lang="en-US" sz="1400" dirty="0" smtClean="0"/>
              <a:t>2012.86 </a:t>
            </a:r>
            <a:endParaRPr lang="zh-CN" altLang="en-US" sz="1400" dirty="0" smtClean="0"/>
          </a:p>
          <a:p>
            <a:r>
              <a:rPr lang="en-US" sz="1400" dirty="0" smtClean="0"/>
              <a:t>5.</a:t>
            </a:r>
            <a:r>
              <a:rPr lang="zh-CN" altLang="en-US" sz="1400" dirty="0" smtClean="0"/>
              <a:t>娄启林．于</a:t>
            </a:r>
            <a:r>
              <a:rPr lang="en-US" sz="1400" dirty="0" err="1" smtClean="0"/>
              <a:t>Webkit</a:t>
            </a:r>
            <a:r>
              <a:rPr lang="zh-CN" altLang="en-US" sz="1400" dirty="0" smtClean="0"/>
              <a:t>内核的桌面应用程序通用框架的构建与应用</a:t>
            </a:r>
            <a:r>
              <a:rPr lang="en-US" sz="1400" dirty="0" smtClean="0"/>
              <a:t>.[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．北京：北京交通大学图书馆，</a:t>
            </a:r>
            <a:r>
              <a:rPr lang="en-US" sz="1400" dirty="0" smtClean="0"/>
              <a:t>2014</a:t>
            </a:r>
            <a:endParaRPr lang="zh-CN" altLang="en-US" sz="1400" dirty="0" smtClean="0"/>
          </a:p>
          <a:p>
            <a:r>
              <a:rPr lang="en-US" sz="1400" dirty="0" smtClean="0"/>
              <a:t>6.</a:t>
            </a:r>
            <a:r>
              <a:rPr lang="zh-CN" altLang="en-US" sz="1400" dirty="0" smtClean="0"/>
              <a:t>李汝佳，胡婧．基于</a:t>
            </a:r>
            <a:r>
              <a:rPr lang="en-US" sz="1400" dirty="0" err="1" smtClean="0"/>
              <a:t>Nodejs</a:t>
            </a:r>
            <a:r>
              <a:rPr lang="zh-CN" altLang="en-US" sz="1400" dirty="0" smtClean="0"/>
              <a:t>的异步非阻塞服务器研究</a:t>
            </a:r>
            <a:r>
              <a:rPr lang="en-US" sz="1400" dirty="0" smtClean="0"/>
              <a:t>.</a:t>
            </a:r>
            <a:r>
              <a:rPr lang="zh-CN" altLang="en-US" sz="1400" dirty="0" smtClean="0"/>
              <a:t>计算机科学与应用，</a:t>
            </a:r>
            <a:r>
              <a:rPr lang="en-US" sz="1400" dirty="0" smtClean="0"/>
              <a:t>2013</a:t>
            </a:r>
            <a:r>
              <a:rPr lang="zh-CN" altLang="en-US" sz="1400" dirty="0" smtClean="0"/>
              <a:t>，</a:t>
            </a:r>
            <a:r>
              <a:rPr lang="en-US" sz="1400" dirty="0" smtClean="0"/>
              <a:t>0303:5 </a:t>
            </a:r>
            <a:endParaRPr lang="zh-CN" altLang="en-US" sz="1400" dirty="0" smtClean="0"/>
          </a:p>
          <a:p>
            <a:r>
              <a:rPr lang="en-US" sz="1400" dirty="0" smtClean="0"/>
              <a:t>7.</a:t>
            </a:r>
            <a:r>
              <a:rPr lang="zh-CN" altLang="en-US" sz="1400" dirty="0" smtClean="0"/>
              <a:t>李延．基于</a:t>
            </a:r>
            <a:r>
              <a:rPr lang="en-US" sz="1400" dirty="0" smtClean="0"/>
              <a:t>REST</a:t>
            </a:r>
            <a:r>
              <a:rPr lang="zh-CN" altLang="en-US" sz="1400" dirty="0" smtClean="0"/>
              <a:t>架构的</a:t>
            </a:r>
            <a:r>
              <a:rPr lang="en-US" sz="1400" dirty="0" smtClean="0"/>
              <a:t>Web</a:t>
            </a:r>
            <a:r>
              <a:rPr lang="zh-CN" altLang="en-US" sz="1400" dirty="0" smtClean="0"/>
              <a:t>服务技术研究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．武汉：武汉理工大学图书馆</a:t>
            </a:r>
            <a:r>
              <a:rPr lang="en-US" sz="1400" dirty="0" smtClean="0"/>
              <a:t>,2013</a:t>
            </a:r>
            <a:endParaRPr lang="zh-CN" altLang="en-US" sz="1400" dirty="0" smtClean="0"/>
          </a:p>
          <a:p>
            <a:r>
              <a:rPr lang="en-US" sz="1400" dirty="0" smtClean="0"/>
              <a:t>8.</a:t>
            </a:r>
            <a:r>
              <a:rPr lang="zh-CN" altLang="en-US" sz="1400" dirty="0" smtClean="0"/>
              <a:t>林嘉婷．基于</a:t>
            </a:r>
            <a:r>
              <a:rPr lang="en-US" sz="1400" dirty="0" smtClean="0"/>
              <a:t>MVVM</a:t>
            </a:r>
            <a:r>
              <a:rPr lang="zh-CN" altLang="en-US" sz="1400" dirty="0" smtClean="0"/>
              <a:t>框架的汽车销售管理系统的设计与实现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．广州：广东工业大学图书馆，</a:t>
            </a:r>
            <a:r>
              <a:rPr lang="en-US" sz="1400" dirty="0" smtClean="0"/>
              <a:t>2017 </a:t>
            </a:r>
            <a:endParaRPr lang="zh-CN" altLang="en-US" sz="1400" dirty="0" smtClean="0"/>
          </a:p>
          <a:p>
            <a:r>
              <a:rPr lang="en-US" sz="1400" dirty="0" smtClean="0"/>
              <a:t>9.</a:t>
            </a:r>
            <a:r>
              <a:rPr lang="zh-CN" altLang="en-US" sz="1400" dirty="0" smtClean="0"/>
              <a:t>彭琴．嵌入式</a:t>
            </a:r>
            <a:r>
              <a:rPr lang="en-US" sz="1400" dirty="0" smtClean="0"/>
              <a:t>GIS</a:t>
            </a:r>
            <a:r>
              <a:rPr lang="zh-CN" altLang="en-US" sz="1400" dirty="0" smtClean="0"/>
              <a:t>地图引擎的设计与实现．</a:t>
            </a:r>
            <a:r>
              <a:rPr lang="en-US" sz="1400" dirty="0" smtClean="0"/>
              <a:t>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．武汉：华中科技大学图书馆，</a:t>
            </a:r>
            <a:r>
              <a:rPr lang="en-US" sz="1400" dirty="0" smtClean="0"/>
              <a:t>2011 </a:t>
            </a:r>
            <a:endParaRPr lang="zh-CN" altLang="en-US" sz="1400" dirty="0" smtClean="0"/>
          </a:p>
          <a:p>
            <a:r>
              <a:rPr lang="en-US" sz="1400" dirty="0" smtClean="0"/>
              <a:t>10.</a:t>
            </a:r>
            <a:r>
              <a:rPr lang="zh-CN" altLang="en-US" sz="1400" dirty="0" smtClean="0"/>
              <a:t>朴灵．深入浅出</a:t>
            </a:r>
            <a:r>
              <a:rPr lang="en-US" sz="1400" dirty="0" err="1" smtClean="0"/>
              <a:t>NodeJS</a:t>
            </a:r>
            <a:r>
              <a:rPr lang="en-US" sz="1400" dirty="0" smtClean="0"/>
              <a:t>.</a:t>
            </a:r>
            <a:r>
              <a:rPr lang="zh-CN" altLang="en-US" sz="1400" dirty="0" smtClean="0"/>
              <a:t>北京</a:t>
            </a:r>
            <a:r>
              <a:rPr lang="en-US" sz="1400" dirty="0" smtClean="0"/>
              <a:t>:</a:t>
            </a:r>
            <a:r>
              <a:rPr lang="zh-CN" altLang="en-US" sz="1400" dirty="0" smtClean="0"/>
              <a:t>人民邮电出版社</a:t>
            </a:r>
            <a:r>
              <a:rPr lang="en-US" sz="1400" dirty="0" smtClean="0"/>
              <a:t>,2013. 78-79</a:t>
            </a:r>
            <a:endParaRPr lang="zh-CN" altLang="en-US" sz="1400" dirty="0" smtClean="0"/>
          </a:p>
          <a:p>
            <a:r>
              <a:rPr lang="en-US" sz="1400" dirty="0" smtClean="0"/>
              <a:t>11.</a:t>
            </a:r>
            <a:r>
              <a:rPr lang="zh-CN" altLang="en-US" sz="1400" dirty="0" smtClean="0"/>
              <a:t>孙九林．信息化农业与农村科技基础数据共享平台建设</a:t>
            </a:r>
            <a:r>
              <a:rPr lang="en-US" sz="1400" dirty="0" smtClean="0"/>
              <a:t>. 2003</a:t>
            </a:r>
            <a:r>
              <a:rPr lang="zh-CN" altLang="en-US" sz="1400" dirty="0" smtClean="0"/>
              <a:t>年中国数字农业与农村信息化发展战略研讨会，</a:t>
            </a:r>
            <a:r>
              <a:rPr lang="en-US" sz="1400" dirty="0" smtClean="0"/>
              <a:t>2003</a:t>
            </a:r>
            <a:r>
              <a:rPr lang="zh-CN" altLang="en-US" sz="1400" dirty="0" smtClean="0"/>
              <a:t>，北京 </a:t>
            </a:r>
          </a:p>
          <a:p>
            <a:r>
              <a:rPr lang="en-US" sz="1400" dirty="0" smtClean="0"/>
              <a:t>12.</a:t>
            </a:r>
            <a:r>
              <a:rPr lang="zh-CN" altLang="en-US" sz="1400" dirty="0" smtClean="0"/>
              <a:t>王燕妮．响应式布局探析．电脑编程技巧与维护，</a:t>
            </a:r>
            <a:r>
              <a:rPr lang="en-US" sz="1400" dirty="0" smtClean="0"/>
              <a:t>2015 ,10:52-53 </a:t>
            </a:r>
            <a:endParaRPr lang="zh-CN" altLang="en-US" sz="1400" dirty="0" smtClean="0"/>
          </a:p>
          <a:p>
            <a:r>
              <a:rPr lang="en-US" sz="1400" dirty="0" smtClean="0"/>
              <a:t>13.</a:t>
            </a:r>
            <a:r>
              <a:rPr lang="zh-CN" altLang="en-US" sz="1400" dirty="0" smtClean="0"/>
              <a:t>王云豪．湖北省农业信息化建设研究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 .</a:t>
            </a:r>
            <a:r>
              <a:rPr lang="zh-CN" altLang="en-US" sz="1400" dirty="0" smtClean="0"/>
              <a:t>武汉：华中师范大学，</a:t>
            </a:r>
            <a:r>
              <a:rPr lang="en-US" sz="1400" dirty="0" smtClean="0"/>
              <a:t>2011 </a:t>
            </a:r>
            <a:endParaRPr lang="zh-CN" altLang="en-US" sz="1400" dirty="0" smtClean="0"/>
          </a:p>
          <a:p>
            <a:r>
              <a:rPr lang="en-US" sz="1400" dirty="0" smtClean="0"/>
              <a:t>14.</a:t>
            </a:r>
            <a:r>
              <a:rPr lang="zh-CN" altLang="en-US" sz="1400" dirty="0" smtClean="0"/>
              <a:t>徐豪．基于</a:t>
            </a:r>
            <a:r>
              <a:rPr lang="en-US" sz="1400" dirty="0" smtClean="0"/>
              <a:t>ORM</a:t>
            </a:r>
            <a:r>
              <a:rPr lang="zh-CN" altLang="en-US" sz="1400" dirty="0" smtClean="0"/>
              <a:t>的</a:t>
            </a:r>
            <a:r>
              <a:rPr lang="en-US" sz="1400" dirty="0" smtClean="0"/>
              <a:t>J2EE</a:t>
            </a:r>
            <a:r>
              <a:rPr lang="zh-CN" altLang="en-US" sz="1400" dirty="0" smtClean="0"/>
              <a:t>持久层框架的开发研究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．大连：大连海事大学图书馆，</a:t>
            </a:r>
            <a:r>
              <a:rPr lang="en-US" sz="1400" dirty="0" smtClean="0"/>
              <a:t>2008 </a:t>
            </a:r>
            <a:endParaRPr lang="zh-CN" altLang="en-US" sz="1400" dirty="0" smtClean="0"/>
          </a:p>
          <a:p>
            <a:r>
              <a:rPr lang="en-US" sz="1400" dirty="0" smtClean="0"/>
              <a:t>15.</a:t>
            </a:r>
            <a:r>
              <a:rPr lang="zh-CN" altLang="en-US" sz="1400" dirty="0" smtClean="0"/>
              <a:t>徐健．对象关系映射在关系型数据上的分析与实现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</a:t>
            </a:r>
            <a:r>
              <a:rPr lang="zh-CN" altLang="en-US" sz="1400" dirty="0" smtClean="0"/>
              <a:t>．杭州：浙江大学图书馆，</a:t>
            </a:r>
            <a:r>
              <a:rPr lang="en-US" sz="1400" dirty="0" smtClean="0"/>
              <a:t>2007 </a:t>
            </a:r>
            <a:endParaRPr lang="zh-CN" altLang="en-US" sz="1400" dirty="0" smtClean="0"/>
          </a:p>
          <a:p>
            <a:r>
              <a:rPr lang="en-US" sz="1400" dirty="0" smtClean="0"/>
              <a:t>16.</a:t>
            </a:r>
            <a:r>
              <a:rPr lang="zh-CN" altLang="en-US" sz="1400" dirty="0" smtClean="0"/>
              <a:t>姚立．</a:t>
            </a:r>
            <a:r>
              <a:rPr lang="en-US" sz="1400" dirty="0" smtClean="0"/>
              <a:t>IBM</a:t>
            </a:r>
            <a:r>
              <a:rPr lang="zh-CN" altLang="en-US" sz="1400" dirty="0" smtClean="0"/>
              <a:t>云计算平台下</a:t>
            </a:r>
            <a:r>
              <a:rPr lang="en-US" sz="1400" dirty="0" err="1" smtClean="0"/>
              <a:t>NodeJS</a:t>
            </a:r>
            <a:r>
              <a:rPr lang="zh-CN" altLang="en-US" sz="1400" dirty="0" smtClean="0"/>
              <a:t>应用支持环境的设计与实现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 .</a:t>
            </a:r>
            <a:r>
              <a:rPr lang="zh-CN" altLang="en-US" sz="1400" dirty="0" smtClean="0"/>
              <a:t>哈尔滨：哈尔滨工业大学图书馆，</a:t>
            </a:r>
            <a:r>
              <a:rPr lang="en-US" sz="1400" dirty="0" smtClean="0"/>
              <a:t>2013 </a:t>
            </a:r>
            <a:endParaRPr lang="zh-CN" altLang="en-US" sz="1400" dirty="0" smtClean="0"/>
          </a:p>
          <a:p>
            <a:r>
              <a:rPr lang="en-US" sz="1400" dirty="0" smtClean="0"/>
              <a:t>17.</a:t>
            </a:r>
            <a:r>
              <a:rPr lang="zh-CN" altLang="en-US" sz="1400" dirty="0" smtClean="0"/>
              <a:t>杨敏．对象关系型实时数据中间层．</a:t>
            </a:r>
            <a:r>
              <a:rPr lang="en-US" sz="1400" dirty="0" smtClean="0"/>
              <a:t>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 .</a:t>
            </a:r>
            <a:r>
              <a:rPr lang="zh-CN" altLang="en-US" sz="1400" dirty="0" smtClean="0"/>
              <a:t>杭州：浙江大学图书馆，</a:t>
            </a:r>
            <a:r>
              <a:rPr lang="en-US" sz="1400" dirty="0" smtClean="0"/>
              <a:t>2007 </a:t>
            </a:r>
            <a:endParaRPr lang="zh-CN" altLang="en-US" sz="1400" dirty="0" smtClean="0"/>
          </a:p>
          <a:p>
            <a:r>
              <a:rPr lang="en-US" sz="1400" dirty="0" smtClean="0"/>
              <a:t>18.</a:t>
            </a:r>
            <a:r>
              <a:rPr lang="zh-CN" altLang="en-US" sz="1400" dirty="0" smtClean="0"/>
              <a:t>赵沛．</a:t>
            </a:r>
            <a:r>
              <a:rPr lang="en-US" sz="1400" dirty="0" err="1" smtClean="0"/>
              <a:t>ArcGIS</a:t>
            </a:r>
            <a:r>
              <a:rPr lang="en-US" sz="1400" dirty="0" smtClean="0"/>
              <a:t> API For JavaScript</a:t>
            </a:r>
            <a:r>
              <a:rPr lang="zh-CN" altLang="en-US" sz="1400" dirty="0" smtClean="0"/>
              <a:t>开发技术研究</a:t>
            </a:r>
            <a:r>
              <a:rPr lang="en-US" sz="1400" dirty="0" smtClean="0"/>
              <a:t>. [</a:t>
            </a:r>
            <a:r>
              <a:rPr lang="zh-CN" altLang="en-US" sz="1400" dirty="0" smtClean="0"/>
              <a:t>硕士学位论文</a:t>
            </a:r>
            <a:r>
              <a:rPr lang="en-US" sz="1400" dirty="0" smtClean="0"/>
              <a:t>] .</a:t>
            </a:r>
            <a:r>
              <a:rPr lang="zh-CN" altLang="en-US" sz="1400" dirty="0" smtClean="0"/>
              <a:t>大连：辽宁师范大学图书馆，</a:t>
            </a:r>
            <a:r>
              <a:rPr lang="en-US" sz="1400" dirty="0" smtClean="0"/>
              <a:t>2015 </a:t>
            </a:r>
            <a:endParaRPr lang="zh-CN" altLang="en-US" sz="1400" dirty="0" smtClean="0"/>
          </a:p>
          <a:p>
            <a:r>
              <a:rPr lang="en-US" sz="1400" dirty="0" smtClean="0"/>
              <a:t>19.</a:t>
            </a:r>
            <a:r>
              <a:rPr lang="zh-CN" altLang="en-US" sz="1400" dirty="0" smtClean="0"/>
              <a:t>张耀春，黄轶，王静，苏伟，王瑾，殷献勇．</a:t>
            </a:r>
            <a:r>
              <a:rPr lang="en-US" sz="1400" dirty="0" smtClean="0"/>
              <a:t>Vue.js</a:t>
            </a:r>
            <a:r>
              <a:rPr lang="zh-CN" altLang="en-US" sz="1400" dirty="0" smtClean="0"/>
              <a:t>权威指南．北京：电子工业出版社，</a:t>
            </a:r>
            <a:r>
              <a:rPr lang="en-US" sz="1400" dirty="0" smtClean="0"/>
              <a:t>2016</a:t>
            </a:r>
            <a:r>
              <a:rPr lang="zh-CN" altLang="en-US" sz="1400" dirty="0" smtClean="0"/>
              <a:t>．</a:t>
            </a:r>
            <a:r>
              <a:rPr lang="en-US" sz="1400" dirty="0" smtClean="0"/>
              <a:t>25-26 </a:t>
            </a:r>
            <a:endParaRPr lang="zh-CN" altLang="en-US" sz="1400" dirty="0" smtClean="0"/>
          </a:p>
          <a:p>
            <a:r>
              <a:rPr lang="en-US" sz="1400" dirty="0" smtClean="0"/>
              <a:t>20.</a:t>
            </a:r>
            <a:r>
              <a:rPr lang="zh-CN" altLang="en-US" sz="1400" dirty="0" smtClean="0"/>
              <a:t>朱少民．软件测试方法和技术</a:t>
            </a:r>
            <a:r>
              <a:rPr lang="en-US" sz="1400" dirty="0" smtClean="0"/>
              <a:t>. </a:t>
            </a:r>
            <a:r>
              <a:rPr lang="zh-CN" altLang="en-US" sz="1400" dirty="0" smtClean="0"/>
              <a:t>北京：清华大学出版社</a:t>
            </a:r>
            <a:r>
              <a:rPr lang="en-US" sz="1400" dirty="0" smtClean="0"/>
              <a:t>, 1996</a:t>
            </a:r>
            <a:r>
              <a:rPr lang="zh-CN" altLang="en-US" sz="1400" dirty="0" smtClean="0"/>
              <a:t>．</a:t>
            </a:r>
            <a:r>
              <a:rPr lang="en-US" sz="1400" dirty="0" smtClean="0"/>
              <a:t>47-48</a:t>
            </a:r>
            <a:endParaRPr lang="zh-CN" altLang="en-US" sz="1400" dirty="0" smtClean="0"/>
          </a:p>
          <a:p>
            <a:r>
              <a:rPr lang="en-US" sz="1400" dirty="0" smtClean="0"/>
              <a:t>21. </a:t>
            </a:r>
            <a:r>
              <a:rPr lang="en-US" sz="1400" dirty="0" err="1" smtClean="0"/>
              <a:t>Anugerah</a:t>
            </a:r>
            <a:r>
              <a:rPr lang="en-US" sz="1400" dirty="0" smtClean="0"/>
              <a:t> C </a:t>
            </a:r>
            <a:r>
              <a:rPr lang="en-US" sz="1400" dirty="0" err="1" smtClean="0"/>
              <a:t>R,Rizal</a:t>
            </a:r>
            <a:r>
              <a:rPr lang="en-US" sz="1400" dirty="0" smtClean="0"/>
              <a:t> F A . </a:t>
            </a:r>
            <a:r>
              <a:rPr lang="en-US" sz="1400" dirty="0" err="1" smtClean="0"/>
              <a:t>Perbandingan</a:t>
            </a:r>
            <a:r>
              <a:rPr lang="en-US" sz="1400" dirty="0" smtClean="0"/>
              <a:t> Performa </a:t>
            </a:r>
            <a:r>
              <a:rPr lang="en-US" sz="1400" dirty="0" err="1" smtClean="0"/>
              <a:t>Kinerja</a:t>
            </a:r>
            <a:r>
              <a:rPr lang="en-US" sz="1400" dirty="0" smtClean="0"/>
              <a:t> Node.js, PHP, </a:t>
            </a:r>
            <a:r>
              <a:rPr lang="en-US" sz="1400" dirty="0" err="1" smtClean="0"/>
              <a:t>dan</a:t>
            </a:r>
            <a:r>
              <a:rPr lang="en-US" sz="1400" dirty="0" smtClean="0"/>
              <a:t> Python </a:t>
            </a:r>
            <a:r>
              <a:rPr lang="en-US" sz="1400" dirty="0" err="1" smtClean="0"/>
              <a:t>dalam</a:t>
            </a:r>
            <a:r>
              <a:rPr lang="en-US" sz="1400" dirty="0" smtClean="0"/>
              <a:t> </a:t>
            </a:r>
            <a:r>
              <a:rPr lang="en-US" sz="1400" dirty="0" err="1" smtClean="0"/>
              <a:t>Aplikasi</a:t>
            </a:r>
            <a:r>
              <a:rPr lang="en-US" sz="1400" dirty="0" smtClean="0"/>
              <a:t> REST . Cogito Smart Journal,2018,4(1):171-187 </a:t>
            </a:r>
            <a:endParaRPr lang="zh-CN" altLang="en-US" sz="1400" dirty="0" smtClean="0"/>
          </a:p>
          <a:p>
            <a:r>
              <a:rPr lang="en-US" sz="1400" dirty="0" smtClean="0"/>
              <a:t>22.Cantelon </a:t>
            </a:r>
            <a:r>
              <a:rPr lang="en-US" sz="1400" dirty="0" err="1" smtClean="0"/>
              <a:t>M,Harter</a:t>
            </a:r>
            <a:r>
              <a:rPr lang="en-US" sz="1400" dirty="0" smtClean="0"/>
              <a:t> </a:t>
            </a:r>
            <a:r>
              <a:rPr lang="en-US" sz="1400" dirty="0" err="1" smtClean="0"/>
              <a:t>M,Holowaychuk</a:t>
            </a:r>
            <a:r>
              <a:rPr lang="en-US" sz="1400" dirty="0" smtClean="0"/>
              <a:t> </a:t>
            </a:r>
            <a:r>
              <a:rPr lang="en-US" sz="1400" dirty="0" err="1" smtClean="0"/>
              <a:t>T,et</a:t>
            </a:r>
            <a:r>
              <a:rPr lang="en-US" sz="1400" dirty="0" smtClean="0"/>
              <a:t> </a:t>
            </a:r>
            <a:r>
              <a:rPr lang="en-US" sz="1400" dirty="0" err="1" smtClean="0"/>
              <a:t>al.Node.js</a:t>
            </a:r>
            <a:r>
              <a:rPr lang="en-US" sz="1400" dirty="0" smtClean="0"/>
              <a:t> in </a:t>
            </a:r>
            <a:r>
              <a:rPr lang="en-US" sz="1400" dirty="0" err="1" smtClean="0"/>
              <a:t>action.American:Manning</a:t>
            </a:r>
            <a:r>
              <a:rPr lang="en-US" sz="1400" dirty="0" smtClean="0"/>
              <a:t> Publications,2013.109-142</a:t>
            </a:r>
            <a:endParaRPr lang="zh-CN" altLang="en-US" sz="1400" dirty="0" smtClean="0"/>
          </a:p>
          <a:p>
            <a:r>
              <a:rPr lang="en-US" sz="1400" dirty="0" smtClean="0"/>
              <a:t>23.Moriki </a:t>
            </a:r>
            <a:r>
              <a:rPr lang="en-US" sz="1400" dirty="0" err="1" smtClean="0"/>
              <a:t>Yamato.A</a:t>
            </a:r>
            <a:r>
              <a:rPr lang="en-US" sz="1400" dirty="0" smtClean="0"/>
              <a:t> speed-up method of light RDBMS </a:t>
            </a:r>
            <a:r>
              <a:rPr lang="en-US" sz="1400" dirty="0" err="1" smtClean="0"/>
              <a:t>SQLite</a:t>
            </a:r>
            <a:r>
              <a:rPr lang="en-US" sz="1400" dirty="0" smtClean="0"/>
              <a:t> for stream processing utilizing </a:t>
            </a:r>
            <a:r>
              <a:rPr lang="en-US" sz="1400" dirty="0" err="1" smtClean="0"/>
              <a:t>multicore</a:t>
            </a:r>
            <a:r>
              <a:rPr lang="en-US" sz="1400" dirty="0" smtClean="0"/>
              <a:t> CPU </a:t>
            </a:r>
            <a:r>
              <a:rPr lang="en-US" sz="1400" dirty="0" err="1" smtClean="0"/>
              <a:t>configurations.Electron</a:t>
            </a:r>
            <a:r>
              <a:rPr lang="en-US" sz="1400" dirty="0" smtClean="0"/>
              <a:t> </a:t>
            </a:r>
            <a:r>
              <a:rPr lang="en-US" sz="1400" dirty="0" err="1" smtClean="0"/>
              <a:t>Comm</a:t>
            </a:r>
            <a:r>
              <a:rPr lang="en-US" sz="1400" dirty="0" smtClean="0"/>
              <a:t> Jpn,2013,967:12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感谢聆听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基于</a:t>
            </a:r>
            <a:r>
              <a:rPr kumimoji="1" lang="en-US" altLang="zh-CN" dirty="0" err="1" smtClean="0"/>
              <a:t>NodeJS</a:t>
            </a:r>
            <a:r>
              <a:rPr kumimoji="1" lang="zh-CN" altLang="en-US" dirty="0" smtClean="0"/>
              <a:t>的农技百科系统的设计与实现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答辩人</a:t>
            </a:r>
            <a:r>
              <a:rPr kumimoji="1" lang="zh-CN" altLang="en-US" dirty="0" smtClean="0"/>
              <a:t>：杨添博  地信</a:t>
            </a:r>
            <a:r>
              <a:rPr kumimoji="1" lang="en-US" altLang="zh-CN" dirty="0" smtClean="0"/>
              <a:t>1502         </a:t>
            </a:r>
            <a:r>
              <a:rPr kumimoji="1" lang="zh-CN" altLang="en-US" dirty="0" smtClean="0"/>
              <a:t>指导老师：苗洁</a:t>
            </a:r>
            <a:endParaRPr kumimoji="1" lang="zh-CN" altLang="en-US" dirty="0"/>
          </a:p>
        </p:txBody>
      </p:sp>
      <p:pic>
        <p:nvPicPr>
          <p:cNvPr id="5" name="图片 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22" y="365168"/>
            <a:ext cx="2402099" cy="73033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文本框 8"/>
          <p:cNvSpPr txBox="1"/>
          <p:nvPr/>
        </p:nvSpPr>
        <p:spPr>
          <a:xfrm>
            <a:off x="1445564" y="2224535"/>
            <a:ext cx="372421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课题实现的农技百科系统，主要的内容在于把专业化的农业相关知识通过一个</a:t>
            </a:r>
            <a:r>
              <a:rPr lang="en-US" altLang="en-US" sz="2000" b="1" dirty="0" smtClean="0">
                <a:solidFill>
                  <a:srgbClr val="000000"/>
                </a:solidFill>
                <a:latin typeface="+mn-ea"/>
              </a:rPr>
              <a:t>web</a:t>
            </a:r>
            <a:r>
              <a:rPr lang="zh-CN" altLang="en-US" sz="2000" b="1" dirty="0" smtClean="0">
                <a:solidFill>
                  <a:srgbClr val="000000"/>
                </a:solidFill>
                <a:latin typeface="+mn-ea"/>
              </a:rPr>
              <a:t>信息系统作为信息发布和更新的平台，使互联网成为农民朋友的好帮手，且其易于操作易于理解的特点使得它容易被掌握和使用。</a:t>
            </a:r>
          </a:p>
          <a:p>
            <a:pPr>
              <a:lnSpc>
                <a:spcPct val="130000"/>
              </a:lnSpc>
            </a:pPr>
            <a:endParaRPr lang="zh-CN" altLang="en-US" sz="2000" b="1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400801" y="2080831"/>
            <a:ext cx="462708" cy="462706"/>
            <a:chOff x="5905041" y="2016087"/>
            <a:chExt cx="2060154" cy="2060154"/>
          </a:xfrm>
        </p:grpSpPr>
        <p:sp>
          <p:nvSpPr>
            <p:cNvPr id="5" name="同心圆 4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8" name="文本框 8"/>
          <p:cNvSpPr txBox="1"/>
          <p:nvPr/>
        </p:nvSpPr>
        <p:spPr>
          <a:xfrm>
            <a:off x="7149438" y="2080831"/>
            <a:ext cx="425301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系统为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web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系统，为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B/S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结构，可在多种设备上直接使用浏览器访问，易于更新和维护。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6400801" y="3388941"/>
            <a:ext cx="462708" cy="462706"/>
            <a:chOff x="5905041" y="2016087"/>
            <a:chExt cx="2060154" cy="2060154"/>
          </a:xfrm>
        </p:grpSpPr>
        <p:sp>
          <p:nvSpPr>
            <p:cNvPr id="13" name="同心圆 12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L 形 13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7149438" y="3214028"/>
            <a:ext cx="4253019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采用前后端完全分离的项目结构，后端使用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Node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搭建轻量的应用服务，前端采用响应式布局，满足符合时代潮流的</a:t>
            </a:r>
            <a:r>
              <a:rPr lang="en-US" altLang="zh-CN" sz="1200" dirty="0" smtClean="0">
                <a:solidFill>
                  <a:srgbClr val="000000"/>
                </a:solidFill>
                <a:latin typeface="+mn-ea"/>
              </a:rPr>
              <a:t>Web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应用需求。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6400801" y="4697050"/>
            <a:ext cx="462708" cy="462706"/>
            <a:chOff x="5905041" y="2016087"/>
            <a:chExt cx="2060154" cy="2060154"/>
          </a:xfrm>
        </p:grpSpPr>
        <p:sp>
          <p:nvSpPr>
            <p:cNvPr id="18" name="同心圆 17"/>
            <p:cNvSpPr/>
            <p:nvPr/>
          </p:nvSpPr>
          <p:spPr>
            <a:xfrm>
              <a:off x="5905041" y="2016087"/>
              <a:ext cx="2060154" cy="2060154"/>
            </a:xfrm>
            <a:prstGeom prst="donut">
              <a:avLst>
                <a:gd name="adj" fmla="val 4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L 形 18"/>
            <p:cNvSpPr/>
            <p:nvPr/>
          </p:nvSpPr>
          <p:spPr>
            <a:xfrm rot="18900000">
              <a:off x="6318173" y="2553833"/>
              <a:ext cx="1233889" cy="661011"/>
            </a:xfrm>
            <a:prstGeom prst="corner">
              <a:avLst>
                <a:gd name="adj1" fmla="val 16222"/>
                <a:gd name="adj2" fmla="val 149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7" name="文本框 8"/>
          <p:cNvSpPr txBox="1"/>
          <p:nvPr/>
        </p:nvSpPr>
        <p:spPr>
          <a:xfrm>
            <a:off x="7149438" y="4697050"/>
            <a:ext cx="425301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系统在开发环境上使用的是</a:t>
            </a:r>
            <a:r>
              <a:rPr lang="en-US" altLang="zh-CN" sz="1200" dirty="0" err="1" smtClean="0">
                <a:solidFill>
                  <a:srgbClr val="000000"/>
                </a:solidFill>
                <a:latin typeface="+mn-ea"/>
              </a:rPr>
              <a:t>Egg</a:t>
            </a:r>
            <a:r>
              <a:rPr lang="en-US" altLang="en-US" sz="1200" dirty="0" err="1" smtClean="0">
                <a:solidFill>
                  <a:srgbClr val="000000"/>
                </a:solidFill>
                <a:latin typeface="+mn-ea"/>
              </a:rPr>
              <a:t>js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和</a:t>
            </a:r>
            <a:r>
              <a:rPr lang="en-US" altLang="en-US" sz="1200" dirty="0" err="1" smtClean="0">
                <a:solidFill>
                  <a:srgbClr val="000000"/>
                </a:solidFill>
                <a:latin typeface="+mn-ea"/>
              </a:rPr>
              <a:t>Vue</a:t>
            </a: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等较为新潮的技术框架，比较符合现阶段最新的企业开发习惯</a:t>
            </a:r>
            <a:r>
              <a:rPr lang="zh-CN" altLang="en-US" sz="1200" b="1" dirty="0" smtClean="0">
                <a:solidFill>
                  <a:srgbClr val="000000"/>
                </a:solidFill>
                <a:latin typeface="+mn-ea"/>
              </a:rPr>
              <a:t>。</a:t>
            </a:r>
            <a:endParaRPr lang="zh-CN" altLang="en-US" sz="1200" dirty="0" smtClean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2692" b="49236"/>
          <a:stretch>
            <a:fillRect/>
          </a:stretch>
        </p:blipFill>
        <p:spPr>
          <a:xfrm>
            <a:off x="0" y="4247002"/>
            <a:ext cx="12192000" cy="2610998"/>
          </a:xfrm>
          <a:prstGeom prst="rect">
            <a:avLst/>
          </a:prstGeom>
        </p:spPr>
      </p:pic>
      <p:sp>
        <p:nvSpPr>
          <p:cNvPr id="21" name="文本框 8"/>
          <p:cNvSpPr txBox="1"/>
          <p:nvPr/>
        </p:nvSpPr>
        <p:spPr>
          <a:xfrm>
            <a:off x="2639811" y="173063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cxnSp>
        <p:nvCxnSpPr>
          <p:cNvPr id="15" name="直线连接符 14"/>
          <p:cNvCxnSpPr/>
          <p:nvPr/>
        </p:nvCxnSpPr>
        <p:spPr>
          <a:xfrm>
            <a:off x="2522863" y="1853668"/>
            <a:ext cx="0" cy="10466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0"/>
          <p:cNvGrpSpPr/>
          <p:nvPr/>
        </p:nvGrpSpPr>
        <p:grpSpPr>
          <a:xfrm>
            <a:off x="1392860" y="1853668"/>
            <a:ext cx="647034" cy="1000393"/>
            <a:chOff x="6257925" y="-9525"/>
            <a:chExt cx="1514475" cy="2341563"/>
          </a:xfrm>
          <a:solidFill>
            <a:schemeClr val="tx1"/>
          </a:solidFill>
        </p:grpSpPr>
        <p:sp>
          <p:nvSpPr>
            <p:cNvPr id="25" name="Freeform 6"/>
            <p:cNvSpPr/>
            <p:nvPr/>
          </p:nvSpPr>
          <p:spPr bwMode="auto">
            <a:xfrm>
              <a:off x="6551613" y="-9525"/>
              <a:ext cx="484188" cy="327025"/>
            </a:xfrm>
            <a:custGeom>
              <a:avLst/>
              <a:gdLst>
                <a:gd name="T0" fmla="*/ 25 w 652"/>
                <a:gd name="T1" fmla="*/ 406 h 440"/>
                <a:gd name="T2" fmla="*/ 25 w 652"/>
                <a:gd name="T3" fmla="*/ 406 h 440"/>
                <a:gd name="T4" fmla="*/ 98 w 652"/>
                <a:gd name="T5" fmla="*/ 425 h 440"/>
                <a:gd name="T6" fmla="*/ 618 w 652"/>
                <a:gd name="T7" fmla="*/ 125 h 440"/>
                <a:gd name="T8" fmla="*/ 637 w 652"/>
                <a:gd name="T9" fmla="*/ 52 h 440"/>
                <a:gd name="T10" fmla="*/ 626 w 652"/>
                <a:gd name="T11" fmla="*/ 33 h 440"/>
                <a:gd name="T12" fmla="*/ 554 w 652"/>
                <a:gd name="T13" fmla="*/ 14 h 440"/>
                <a:gd name="T14" fmla="*/ 34 w 652"/>
                <a:gd name="T15" fmla="*/ 314 h 440"/>
                <a:gd name="T16" fmla="*/ 14 w 652"/>
                <a:gd name="T17" fmla="*/ 386 h 440"/>
                <a:gd name="T18" fmla="*/ 25 w 652"/>
                <a:gd name="T19" fmla="*/ 40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440">
                  <a:moveTo>
                    <a:pt x="25" y="406"/>
                  </a:moveTo>
                  <a:lnTo>
                    <a:pt x="25" y="406"/>
                  </a:lnTo>
                  <a:cubicBezTo>
                    <a:pt x="40" y="431"/>
                    <a:pt x="73" y="440"/>
                    <a:pt x="98" y="425"/>
                  </a:cubicBezTo>
                  <a:lnTo>
                    <a:pt x="618" y="125"/>
                  </a:lnTo>
                  <a:cubicBezTo>
                    <a:pt x="643" y="111"/>
                    <a:pt x="652" y="78"/>
                    <a:pt x="637" y="52"/>
                  </a:cubicBezTo>
                  <a:lnTo>
                    <a:pt x="626" y="33"/>
                  </a:lnTo>
                  <a:cubicBezTo>
                    <a:pt x="612" y="9"/>
                    <a:pt x="579" y="0"/>
                    <a:pt x="554" y="14"/>
                  </a:cubicBezTo>
                  <a:lnTo>
                    <a:pt x="34" y="314"/>
                  </a:lnTo>
                  <a:cubicBezTo>
                    <a:pt x="8" y="328"/>
                    <a:pt x="0" y="361"/>
                    <a:pt x="14" y="386"/>
                  </a:cubicBezTo>
                  <a:lnTo>
                    <a:pt x="25" y="40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6257925" y="53975"/>
              <a:ext cx="1339850" cy="2278063"/>
            </a:xfrm>
            <a:custGeom>
              <a:avLst/>
              <a:gdLst>
                <a:gd name="T0" fmla="*/ 404 w 1804"/>
                <a:gd name="T1" fmla="*/ 2367 h 3072"/>
                <a:gd name="T2" fmla="*/ 404 w 1804"/>
                <a:gd name="T3" fmla="*/ 2367 h 3072"/>
                <a:gd name="T4" fmla="*/ 550 w 1804"/>
                <a:gd name="T5" fmla="*/ 2513 h 3072"/>
                <a:gd name="T6" fmla="*/ 404 w 1804"/>
                <a:gd name="T7" fmla="*/ 2659 h 3072"/>
                <a:gd name="T8" fmla="*/ 259 w 1804"/>
                <a:gd name="T9" fmla="*/ 2513 h 3072"/>
                <a:gd name="T10" fmla="*/ 404 w 1804"/>
                <a:gd name="T11" fmla="*/ 2367 h 3072"/>
                <a:gd name="T12" fmla="*/ 29 w 1804"/>
                <a:gd name="T13" fmla="*/ 2058 h 3072"/>
                <a:gd name="T14" fmla="*/ 29 w 1804"/>
                <a:gd name="T15" fmla="*/ 2058 h 3072"/>
                <a:gd name="T16" fmla="*/ 29 w 1804"/>
                <a:gd name="T17" fmla="*/ 2801 h 3072"/>
                <a:gd name="T18" fmla="*/ 29 w 1804"/>
                <a:gd name="T19" fmla="*/ 2952 h 3072"/>
                <a:gd name="T20" fmla="*/ 29 w 1804"/>
                <a:gd name="T21" fmla="*/ 3018 h 3072"/>
                <a:gd name="T22" fmla="*/ 82 w 1804"/>
                <a:gd name="T23" fmla="*/ 3072 h 3072"/>
                <a:gd name="T24" fmla="*/ 1679 w 1804"/>
                <a:gd name="T25" fmla="*/ 3072 h 3072"/>
                <a:gd name="T26" fmla="*/ 1732 w 1804"/>
                <a:gd name="T27" fmla="*/ 3018 h 3072"/>
                <a:gd name="T28" fmla="*/ 1732 w 1804"/>
                <a:gd name="T29" fmla="*/ 2801 h 3072"/>
                <a:gd name="T30" fmla="*/ 1679 w 1804"/>
                <a:gd name="T31" fmla="*/ 2747 h 3072"/>
                <a:gd name="T32" fmla="*/ 871 w 1804"/>
                <a:gd name="T33" fmla="*/ 2747 h 3072"/>
                <a:gd name="T34" fmla="*/ 762 w 1804"/>
                <a:gd name="T35" fmla="*/ 2347 h 3072"/>
                <a:gd name="T36" fmla="*/ 313 w 1804"/>
                <a:gd name="T37" fmla="*/ 2058 h 3072"/>
                <a:gd name="T38" fmla="*/ 819 w 1804"/>
                <a:gd name="T39" fmla="*/ 905 h 3072"/>
                <a:gd name="T40" fmla="*/ 1178 w 1804"/>
                <a:gd name="T41" fmla="*/ 1526 h 3072"/>
                <a:gd name="T42" fmla="*/ 1163 w 1804"/>
                <a:gd name="T43" fmla="*/ 1535 h 3072"/>
                <a:gd name="T44" fmla="*/ 1143 w 1804"/>
                <a:gd name="T45" fmla="*/ 1608 h 3072"/>
                <a:gd name="T46" fmla="*/ 1216 w 1804"/>
                <a:gd name="T47" fmla="*/ 1627 h 3072"/>
                <a:gd name="T48" fmla="*/ 1282 w 1804"/>
                <a:gd name="T49" fmla="*/ 1589 h 3072"/>
                <a:gd name="T50" fmla="*/ 1442 w 1804"/>
                <a:gd name="T51" fmla="*/ 1646 h 3072"/>
                <a:gd name="T52" fmla="*/ 1673 w 1804"/>
                <a:gd name="T53" fmla="*/ 1513 h 3072"/>
                <a:gd name="T54" fmla="*/ 1703 w 1804"/>
                <a:gd name="T55" fmla="*/ 1346 h 3072"/>
                <a:gd name="T56" fmla="*/ 1769 w 1804"/>
                <a:gd name="T57" fmla="*/ 1308 h 3072"/>
                <a:gd name="T58" fmla="*/ 1789 w 1804"/>
                <a:gd name="T59" fmla="*/ 1235 h 3072"/>
                <a:gd name="T60" fmla="*/ 1716 w 1804"/>
                <a:gd name="T61" fmla="*/ 1215 h 3072"/>
                <a:gd name="T62" fmla="*/ 1701 w 1804"/>
                <a:gd name="T63" fmla="*/ 1224 h 3072"/>
                <a:gd name="T64" fmla="*/ 1145 w 1804"/>
                <a:gd name="T65" fmla="*/ 261 h 3072"/>
                <a:gd name="T66" fmla="*/ 1260 w 1804"/>
                <a:gd name="T67" fmla="*/ 195 h 3072"/>
                <a:gd name="T68" fmla="*/ 1280 w 1804"/>
                <a:gd name="T69" fmla="*/ 122 h 3072"/>
                <a:gd name="T70" fmla="*/ 1229 w 1804"/>
                <a:gd name="T71" fmla="*/ 34 h 3072"/>
                <a:gd name="T72" fmla="*/ 1156 w 1804"/>
                <a:gd name="T73" fmla="*/ 15 h 3072"/>
                <a:gd name="T74" fmla="*/ 403 w 1804"/>
                <a:gd name="T75" fmla="*/ 450 h 3072"/>
                <a:gd name="T76" fmla="*/ 383 w 1804"/>
                <a:gd name="T77" fmla="*/ 522 h 3072"/>
                <a:gd name="T78" fmla="*/ 434 w 1804"/>
                <a:gd name="T79" fmla="*/ 610 h 3072"/>
                <a:gd name="T80" fmla="*/ 507 w 1804"/>
                <a:gd name="T81" fmla="*/ 630 h 3072"/>
                <a:gd name="T82" fmla="*/ 622 w 1804"/>
                <a:gd name="T83" fmla="*/ 564 h 3072"/>
                <a:gd name="T84" fmla="*/ 711 w 1804"/>
                <a:gd name="T85" fmla="*/ 718 h 3072"/>
                <a:gd name="T86" fmla="*/ 29 w 1804"/>
                <a:gd name="T87" fmla="*/ 2058 h 3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04" h="3072">
                  <a:moveTo>
                    <a:pt x="404" y="2367"/>
                  </a:moveTo>
                  <a:lnTo>
                    <a:pt x="404" y="2367"/>
                  </a:lnTo>
                  <a:cubicBezTo>
                    <a:pt x="485" y="2367"/>
                    <a:pt x="550" y="2432"/>
                    <a:pt x="550" y="2513"/>
                  </a:cubicBezTo>
                  <a:cubicBezTo>
                    <a:pt x="550" y="2593"/>
                    <a:pt x="485" y="2659"/>
                    <a:pt x="404" y="2659"/>
                  </a:cubicBezTo>
                  <a:cubicBezTo>
                    <a:pt x="324" y="2659"/>
                    <a:pt x="259" y="2593"/>
                    <a:pt x="259" y="2513"/>
                  </a:cubicBezTo>
                  <a:cubicBezTo>
                    <a:pt x="259" y="2432"/>
                    <a:pt x="324" y="2367"/>
                    <a:pt x="404" y="2367"/>
                  </a:cubicBezTo>
                  <a:close/>
                  <a:moveTo>
                    <a:pt x="29" y="2058"/>
                  </a:moveTo>
                  <a:lnTo>
                    <a:pt x="29" y="2058"/>
                  </a:lnTo>
                  <a:lnTo>
                    <a:pt x="29" y="2801"/>
                  </a:lnTo>
                  <a:lnTo>
                    <a:pt x="29" y="2952"/>
                  </a:lnTo>
                  <a:lnTo>
                    <a:pt x="29" y="3018"/>
                  </a:lnTo>
                  <a:cubicBezTo>
                    <a:pt x="29" y="3048"/>
                    <a:pt x="53" y="3072"/>
                    <a:pt x="82" y="3072"/>
                  </a:cubicBezTo>
                  <a:lnTo>
                    <a:pt x="1679" y="3072"/>
                  </a:lnTo>
                  <a:cubicBezTo>
                    <a:pt x="1708" y="3072"/>
                    <a:pt x="1732" y="3048"/>
                    <a:pt x="1732" y="3018"/>
                  </a:cubicBezTo>
                  <a:lnTo>
                    <a:pt x="1732" y="2801"/>
                  </a:lnTo>
                  <a:cubicBezTo>
                    <a:pt x="1732" y="2771"/>
                    <a:pt x="1708" y="2747"/>
                    <a:pt x="1679" y="2747"/>
                  </a:cubicBezTo>
                  <a:lnTo>
                    <a:pt x="871" y="2747"/>
                  </a:lnTo>
                  <a:cubicBezTo>
                    <a:pt x="872" y="2652"/>
                    <a:pt x="854" y="2509"/>
                    <a:pt x="762" y="2347"/>
                  </a:cubicBezTo>
                  <a:cubicBezTo>
                    <a:pt x="598" y="2058"/>
                    <a:pt x="313" y="2058"/>
                    <a:pt x="313" y="2058"/>
                  </a:cubicBezTo>
                  <a:cubicBezTo>
                    <a:pt x="349" y="1207"/>
                    <a:pt x="743" y="947"/>
                    <a:pt x="819" y="905"/>
                  </a:cubicBezTo>
                  <a:lnTo>
                    <a:pt x="1178" y="1526"/>
                  </a:lnTo>
                  <a:lnTo>
                    <a:pt x="1163" y="1535"/>
                  </a:lnTo>
                  <a:cubicBezTo>
                    <a:pt x="1137" y="1550"/>
                    <a:pt x="1128" y="1582"/>
                    <a:pt x="1143" y="1608"/>
                  </a:cubicBezTo>
                  <a:cubicBezTo>
                    <a:pt x="1158" y="1633"/>
                    <a:pt x="1191" y="1642"/>
                    <a:pt x="1216" y="1627"/>
                  </a:cubicBezTo>
                  <a:lnTo>
                    <a:pt x="1282" y="1589"/>
                  </a:lnTo>
                  <a:lnTo>
                    <a:pt x="1442" y="1646"/>
                  </a:lnTo>
                  <a:lnTo>
                    <a:pt x="1673" y="1513"/>
                  </a:lnTo>
                  <a:lnTo>
                    <a:pt x="1703" y="1346"/>
                  </a:lnTo>
                  <a:lnTo>
                    <a:pt x="1769" y="1308"/>
                  </a:lnTo>
                  <a:cubicBezTo>
                    <a:pt x="1795" y="1293"/>
                    <a:pt x="1804" y="1260"/>
                    <a:pt x="1789" y="1235"/>
                  </a:cubicBezTo>
                  <a:cubicBezTo>
                    <a:pt x="1774" y="1210"/>
                    <a:pt x="1741" y="1201"/>
                    <a:pt x="1716" y="1215"/>
                  </a:cubicBezTo>
                  <a:lnTo>
                    <a:pt x="1701" y="1224"/>
                  </a:lnTo>
                  <a:lnTo>
                    <a:pt x="1145" y="261"/>
                  </a:lnTo>
                  <a:lnTo>
                    <a:pt x="1260" y="195"/>
                  </a:lnTo>
                  <a:cubicBezTo>
                    <a:pt x="1286" y="180"/>
                    <a:pt x="1294" y="148"/>
                    <a:pt x="1280" y="122"/>
                  </a:cubicBezTo>
                  <a:lnTo>
                    <a:pt x="1229" y="34"/>
                  </a:lnTo>
                  <a:cubicBezTo>
                    <a:pt x="1214" y="9"/>
                    <a:pt x="1181" y="0"/>
                    <a:pt x="1156" y="15"/>
                  </a:cubicBezTo>
                  <a:lnTo>
                    <a:pt x="403" y="450"/>
                  </a:lnTo>
                  <a:cubicBezTo>
                    <a:pt x="377" y="464"/>
                    <a:pt x="368" y="497"/>
                    <a:pt x="383" y="522"/>
                  </a:cubicBezTo>
                  <a:lnTo>
                    <a:pt x="434" y="610"/>
                  </a:lnTo>
                  <a:cubicBezTo>
                    <a:pt x="449" y="636"/>
                    <a:pt x="481" y="645"/>
                    <a:pt x="507" y="630"/>
                  </a:cubicBezTo>
                  <a:lnTo>
                    <a:pt x="622" y="564"/>
                  </a:lnTo>
                  <a:lnTo>
                    <a:pt x="711" y="718"/>
                  </a:lnTo>
                  <a:cubicBezTo>
                    <a:pt x="0" y="1092"/>
                    <a:pt x="29" y="2058"/>
                    <a:pt x="29" y="205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8"/>
            <p:cNvSpPr/>
            <p:nvPr/>
          </p:nvSpPr>
          <p:spPr bwMode="auto">
            <a:xfrm>
              <a:off x="7080250" y="1238250"/>
              <a:ext cx="692150" cy="438150"/>
            </a:xfrm>
            <a:custGeom>
              <a:avLst/>
              <a:gdLst>
                <a:gd name="T0" fmla="*/ 15 w 931"/>
                <a:gd name="T1" fmla="*/ 555 h 589"/>
                <a:gd name="T2" fmla="*/ 15 w 931"/>
                <a:gd name="T3" fmla="*/ 555 h 589"/>
                <a:gd name="T4" fmla="*/ 15 w 931"/>
                <a:gd name="T5" fmla="*/ 555 h 589"/>
                <a:gd name="T6" fmla="*/ 88 w 931"/>
                <a:gd name="T7" fmla="*/ 574 h 589"/>
                <a:gd name="T8" fmla="*/ 897 w 931"/>
                <a:gd name="T9" fmla="*/ 107 h 589"/>
                <a:gd name="T10" fmla="*/ 916 w 931"/>
                <a:gd name="T11" fmla="*/ 35 h 589"/>
                <a:gd name="T12" fmla="*/ 916 w 931"/>
                <a:gd name="T13" fmla="*/ 35 h 589"/>
                <a:gd name="T14" fmla="*/ 843 w 931"/>
                <a:gd name="T15" fmla="*/ 15 h 589"/>
                <a:gd name="T16" fmla="*/ 35 w 931"/>
                <a:gd name="T17" fmla="*/ 482 h 589"/>
                <a:gd name="T18" fmla="*/ 15 w 931"/>
                <a:gd name="T19" fmla="*/ 55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1" h="589">
                  <a:moveTo>
                    <a:pt x="15" y="555"/>
                  </a:moveTo>
                  <a:lnTo>
                    <a:pt x="15" y="555"/>
                  </a:lnTo>
                  <a:lnTo>
                    <a:pt x="15" y="555"/>
                  </a:lnTo>
                  <a:cubicBezTo>
                    <a:pt x="30" y="580"/>
                    <a:pt x="62" y="589"/>
                    <a:pt x="88" y="574"/>
                  </a:cubicBezTo>
                  <a:lnTo>
                    <a:pt x="897" y="107"/>
                  </a:lnTo>
                  <a:cubicBezTo>
                    <a:pt x="922" y="93"/>
                    <a:pt x="931" y="60"/>
                    <a:pt x="916" y="35"/>
                  </a:cubicBezTo>
                  <a:lnTo>
                    <a:pt x="916" y="35"/>
                  </a:lnTo>
                  <a:cubicBezTo>
                    <a:pt x="902" y="9"/>
                    <a:pt x="869" y="0"/>
                    <a:pt x="843" y="15"/>
                  </a:cubicBezTo>
                  <a:lnTo>
                    <a:pt x="35" y="482"/>
                  </a:lnTo>
                  <a:cubicBezTo>
                    <a:pt x="9" y="497"/>
                    <a:pt x="0" y="529"/>
                    <a:pt x="15" y="55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文本框 8"/>
          <p:cNvSpPr txBox="1"/>
          <p:nvPr/>
        </p:nvSpPr>
        <p:spPr>
          <a:xfrm>
            <a:off x="7882626" y="172936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cxnSp>
        <p:nvCxnSpPr>
          <p:cNvPr id="29" name="直线连接符 28"/>
          <p:cNvCxnSpPr/>
          <p:nvPr/>
        </p:nvCxnSpPr>
        <p:spPr>
          <a:xfrm>
            <a:off x="7765678" y="1852399"/>
            <a:ext cx="0" cy="10466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0"/>
          <p:cNvGrpSpPr/>
          <p:nvPr/>
        </p:nvGrpSpPr>
        <p:grpSpPr>
          <a:xfrm>
            <a:off x="6635675" y="1852399"/>
            <a:ext cx="647034" cy="1000393"/>
            <a:chOff x="6257925" y="-9525"/>
            <a:chExt cx="1514475" cy="2341563"/>
          </a:xfrm>
          <a:solidFill>
            <a:schemeClr val="tx1"/>
          </a:solidFill>
        </p:grpSpPr>
        <p:sp>
          <p:nvSpPr>
            <p:cNvPr id="31" name="Freeform 6"/>
            <p:cNvSpPr/>
            <p:nvPr/>
          </p:nvSpPr>
          <p:spPr bwMode="auto">
            <a:xfrm>
              <a:off x="6551613" y="-9525"/>
              <a:ext cx="484188" cy="327025"/>
            </a:xfrm>
            <a:custGeom>
              <a:avLst/>
              <a:gdLst>
                <a:gd name="T0" fmla="*/ 25 w 652"/>
                <a:gd name="T1" fmla="*/ 406 h 440"/>
                <a:gd name="T2" fmla="*/ 25 w 652"/>
                <a:gd name="T3" fmla="*/ 406 h 440"/>
                <a:gd name="T4" fmla="*/ 98 w 652"/>
                <a:gd name="T5" fmla="*/ 425 h 440"/>
                <a:gd name="T6" fmla="*/ 618 w 652"/>
                <a:gd name="T7" fmla="*/ 125 h 440"/>
                <a:gd name="T8" fmla="*/ 637 w 652"/>
                <a:gd name="T9" fmla="*/ 52 h 440"/>
                <a:gd name="T10" fmla="*/ 626 w 652"/>
                <a:gd name="T11" fmla="*/ 33 h 440"/>
                <a:gd name="T12" fmla="*/ 554 w 652"/>
                <a:gd name="T13" fmla="*/ 14 h 440"/>
                <a:gd name="T14" fmla="*/ 34 w 652"/>
                <a:gd name="T15" fmla="*/ 314 h 440"/>
                <a:gd name="T16" fmla="*/ 14 w 652"/>
                <a:gd name="T17" fmla="*/ 386 h 440"/>
                <a:gd name="T18" fmla="*/ 25 w 652"/>
                <a:gd name="T19" fmla="*/ 40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440">
                  <a:moveTo>
                    <a:pt x="25" y="406"/>
                  </a:moveTo>
                  <a:lnTo>
                    <a:pt x="25" y="406"/>
                  </a:lnTo>
                  <a:cubicBezTo>
                    <a:pt x="40" y="431"/>
                    <a:pt x="73" y="440"/>
                    <a:pt x="98" y="425"/>
                  </a:cubicBezTo>
                  <a:lnTo>
                    <a:pt x="618" y="125"/>
                  </a:lnTo>
                  <a:cubicBezTo>
                    <a:pt x="643" y="111"/>
                    <a:pt x="652" y="78"/>
                    <a:pt x="637" y="52"/>
                  </a:cubicBezTo>
                  <a:lnTo>
                    <a:pt x="626" y="33"/>
                  </a:lnTo>
                  <a:cubicBezTo>
                    <a:pt x="612" y="9"/>
                    <a:pt x="579" y="0"/>
                    <a:pt x="554" y="14"/>
                  </a:cubicBezTo>
                  <a:lnTo>
                    <a:pt x="34" y="314"/>
                  </a:lnTo>
                  <a:cubicBezTo>
                    <a:pt x="8" y="328"/>
                    <a:pt x="0" y="361"/>
                    <a:pt x="14" y="386"/>
                  </a:cubicBezTo>
                  <a:lnTo>
                    <a:pt x="25" y="40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7"/>
            <p:cNvSpPr>
              <a:spLocks noEditPoints="1"/>
            </p:cNvSpPr>
            <p:nvPr/>
          </p:nvSpPr>
          <p:spPr bwMode="auto">
            <a:xfrm>
              <a:off x="6257925" y="53975"/>
              <a:ext cx="1339850" cy="2278063"/>
            </a:xfrm>
            <a:custGeom>
              <a:avLst/>
              <a:gdLst>
                <a:gd name="T0" fmla="*/ 404 w 1804"/>
                <a:gd name="T1" fmla="*/ 2367 h 3072"/>
                <a:gd name="T2" fmla="*/ 404 w 1804"/>
                <a:gd name="T3" fmla="*/ 2367 h 3072"/>
                <a:gd name="T4" fmla="*/ 550 w 1804"/>
                <a:gd name="T5" fmla="*/ 2513 h 3072"/>
                <a:gd name="T6" fmla="*/ 404 w 1804"/>
                <a:gd name="T7" fmla="*/ 2659 h 3072"/>
                <a:gd name="T8" fmla="*/ 259 w 1804"/>
                <a:gd name="T9" fmla="*/ 2513 h 3072"/>
                <a:gd name="T10" fmla="*/ 404 w 1804"/>
                <a:gd name="T11" fmla="*/ 2367 h 3072"/>
                <a:gd name="T12" fmla="*/ 29 w 1804"/>
                <a:gd name="T13" fmla="*/ 2058 h 3072"/>
                <a:gd name="T14" fmla="*/ 29 w 1804"/>
                <a:gd name="T15" fmla="*/ 2058 h 3072"/>
                <a:gd name="T16" fmla="*/ 29 w 1804"/>
                <a:gd name="T17" fmla="*/ 2801 h 3072"/>
                <a:gd name="T18" fmla="*/ 29 w 1804"/>
                <a:gd name="T19" fmla="*/ 2952 h 3072"/>
                <a:gd name="T20" fmla="*/ 29 w 1804"/>
                <a:gd name="T21" fmla="*/ 3018 h 3072"/>
                <a:gd name="T22" fmla="*/ 82 w 1804"/>
                <a:gd name="T23" fmla="*/ 3072 h 3072"/>
                <a:gd name="T24" fmla="*/ 1679 w 1804"/>
                <a:gd name="T25" fmla="*/ 3072 h 3072"/>
                <a:gd name="T26" fmla="*/ 1732 w 1804"/>
                <a:gd name="T27" fmla="*/ 3018 h 3072"/>
                <a:gd name="T28" fmla="*/ 1732 w 1804"/>
                <a:gd name="T29" fmla="*/ 2801 h 3072"/>
                <a:gd name="T30" fmla="*/ 1679 w 1804"/>
                <a:gd name="T31" fmla="*/ 2747 h 3072"/>
                <a:gd name="T32" fmla="*/ 871 w 1804"/>
                <a:gd name="T33" fmla="*/ 2747 h 3072"/>
                <a:gd name="T34" fmla="*/ 762 w 1804"/>
                <a:gd name="T35" fmla="*/ 2347 h 3072"/>
                <a:gd name="T36" fmla="*/ 313 w 1804"/>
                <a:gd name="T37" fmla="*/ 2058 h 3072"/>
                <a:gd name="T38" fmla="*/ 819 w 1804"/>
                <a:gd name="T39" fmla="*/ 905 h 3072"/>
                <a:gd name="T40" fmla="*/ 1178 w 1804"/>
                <a:gd name="T41" fmla="*/ 1526 h 3072"/>
                <a:gd name="T42" fmla="*/ 1163 w 1804"/>
                <a:gd name="T43" fmla="*/ 1535 h 3072"/>
                <a:gd name="T44" fmla="*/ 1143 w 1804"/>
                <a:gd name="T45" fmla="*/ 1608 h 3072"/>
                <a:gd name="T46" fmla="*/ 1216 w 1804"/>
                <a:gd name="T47" fmla="*/ 1627 h 3072"/>
                <a:gd name="T48" fmla="*/ 1282 w 1804"/>
                <a:gd name="T49" fmla="*/ 1589 h 3072"/>
                <a:gd name="T50" fmla="*/ 1442 w 1804"/>
                <a:gd name="T51" fmla="*/ 1646 h 3072"/>
                <a:gd name="T52" fmla="*/ 1673 w 1804"/>
                <a:gd name="T53" fmla="*/ 1513 h 3072"/>
                <a:gd name="T54" fmla="*/ 1703 w 1804"/>
                <a:gd name="T55" fmla="*/ 1346 h 3072"/>
                <a:gd name="T56" fmla="*/ 1769 w 1804"/>
                <a:gd name="T57" fmla="*/ 1308 h 3072"/>
                <a:gd name="T58" fmla="*/ 1789 w 1804"/>
                <a:gd name="T59" fmla="*/ 1235 h 3072"/>
                <a:gd name="T60" fmla="*/ 1716 w 1804"/>
                <a:gd name="T61" fmla="*/ 1215 h 3072"/>
                <a:gd name="T62" fmla="*/ 1701 w 1804"/>
                <a:gd name="T63" fmla="*/ 1224 h 3072"/>
                <a:gd name="T64" fmla="*/ 1145 w 1804"/>
                <a:gd name="T65" fmla="*/ 261 h 3072"/>
                <a:gd name="T66" fmla="*/ 1260 w 1804"/>
                <a:gd name="T67" fmla="*/ 195 h 3072"/>
                <a:gd name="T68" fmla="*/ 1280 w 1804"/>
                <a:gd name="T69" fmla="*/ 122 h 3072"/>
                <a:gd name="T70" fmla="*/ 1229 w 1804"/>
                <a:gd name="T71" fmla="*/ 34 h 3072"/>
                <a:gd name="T72" fmla="*/ 1156 w 1804"/>
                <a:gd name="T73" fmla="*/ 15 h 3072"/>
                <a:gd name="T74" fmla="*/ 403 w 1804"/>
                <a:gd name="T75" fmla="*/ 450 h 3072"/>
                <a:gd name="T76" fmla="*/ 383 w 1804"/>
                <a:gd name="T77" fmla="*/ 522 h 3072"/>
                <a:gd name="T78" fmla="*/ 434 w 1804"/>
                <a:gd name="T79" fmla="*/ 610 h 3072"/>
                <a:gd name="T80" fmla="*/ 507 w 1804"/>
                <a:gd name="T81" fmla="*/ 630 h 3072"/>
                <a:gd name="T82" fmla="*/ 622 w 1804"/>
                <a:gd name="T83" fmla="*/ 564 h 3072"/>
                <a:gd name="T84" fmla="*/ 711 w 1804"/>
                <a:gd name="T85" fmla="*/ 718 h 3072"/>
                <a:gd name="T86" fmla="*/ 29 w 1804"/>
                <a:gd name="T87" fmla="*/ 2058 h 3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04" h="3072">
                  <a:moveTo>
                    <a:pt x="404" y="2367"/>
                  </a:moveTo>
                  <a:lnTo>
                    <a:pt x="404" y="2367"/>
                  </a:lnTo>
                  <a:cubicBezTo>
                    <a:pt x="485" y="2367"/>
                    <a:pt x="550" y="2432"/>
                    <a:pt x="550" y="2513"/>
                  </a:cubicBezTo>
                  <a:cubicBezTo>
                    <a:pt x="550" y="2593"/>
                    <a:pt x="485" y="2659"/>
                    <a:pt x="404" y="2659"/>
                  </a:cubicBezTo>
                  <a:cubicBezTo>
                    <a:pt x="324" y="2659"/>
                    <a:pt x="259" y="2593"/>
                    <a:pt x="259" y="2513"/>
                  </a:cubicBezTo>
                  <a:cubicBezTo>
                    <a:pt x="259" y="2432"/>
                    <a:pt x="324" y="2367"/>
                    <a:pt x="404" y="2367"/>
                  </a:cubicBezTo>
                  <a:close/>
                  <a:moveTo>
                    <a:pt x="29" y="2058"/>
                  </a:moveTo>
                  <a:lnTo>
                    <a:pt x="29" y="2058"/>
                  </a:lnTo>
                  <a:lnTo>
                    <a:pt x="29" y="2801"/>
                  </a:lnTo>
                  <a:lnTo>
                    <a:pt x="29" y="2952"/>
                  </a:lnTo>
                  <a:lnTo>
                    <a:pt x="29" y="3018"/>
                  </a:lnTo>
                  <a:cubicBezTo>
                    <a:pt x="29" y="3048"/>
                    <a:pt x="53" y="3072"/>
                    <a:pt x="82" y="3072"/>
                  </a:cubicBezTo>
                  <a:lnTo>
                    <a:pt x="1679" y="3072"/>
                  </a:lnTo>
                  <a:cubicBezTo>
                    <a:pt x="1708" y="3072"/>
                    <a:pt x="1732" y="3048"/>
                    <a:pt x="1732" y="3018"/>
                  </a:cubicBezTo>
                  <a:lnTo>
                    <a:pt x="1732" y="2801"/>
                  </a:lnTo>
                  <a:cubicBezTo>
                    <a:pt x="1732" y="2771"/>
                    <a:pt x="1708" y="2747"/>
                    <a:pt x="1679" y="2747"/>
                  </a:cubicBezTo>
                  <a:lnTo>
                    <a:pt x="871" y="2747"/>
                  </a:lnTo>
                  <a:cubicBezTo>
                    <a:pt x="872" y="2652"/>
                    <a:pt x="854" y="2509"/>
                    <a:pt x="762" y="2347"/>
                  </a:cubicBezTo>
                  <a:cubicBezTo>
                    <a:pt x="598" y="2058"/>
                    <a:pt x="313" y="2058"/>
                    <a:pt x="313" y="2058"/>
                  </a:cubicBezTo>
                  <a:cubicBezTo>
                    <a:pt x="349" y="1207"/>
                    <a:pt x="743" y="947"/>
                    <a:pt x="819" y="905"/>
                  </a:cubicBezTo>
                  <a:lnTo>
                    <a:pt x="1178" y="1526"/>
                  </a:lnTo>
                  <a:lnTo>
                    <a:pt x="1163" y="1535"/>
                  </a:lnTo>
                  <a:cubicBezTo>
                    <a:pt x="1137" y="1550"/>
                    <a:pt x="1128" y="1582"/>
                    <a:pt x="1143" y="1608"/>
                  </a:cubicBezTo>
                  <a:cubicBezTo>
                    <a:pt x="1158" y="1633"/>
                    <a:pt x="1191" y="1642"/>
                    <a:pt x="1216" y="1627"/>
                  </a:cubicBezTo>
                  <a:lnTo>
                    <a:pt x="1282" y="1589"/>
                  </a:lnTo>
                  <a:lnTo>
                    <a:pt x="1442" y="1646"/>
                  </a:lnTo>
                  <a:lnTo>
                    <a:pt x="1673" y="1513"/>
                  </a:lnTo>
                  <a:lnTo>
                    <a:pt x="1703" y="1346"/>
                  </a:lnTo>
                  <a:lnTo>
                    <a:pt x="1769" y="1308"/>
                  </a:lnTo>
                  <a:cubicBezTo>
                    <a:pt x="1795" y="1293"/>
                    <a:pt x="1804" y="1260"/>
                    <a:pt x="1789" y="1235"/>
                  </a:cubicBezTo>
                  <a:cubicBezTo>
                    <a:pt x="1774" y="1210"/>
                    <a:pt x="1741" y="1201"/>
                    <a:pt x="1716" y="1215"/>
                  </a:cubicBezTo>
                  <a:lnTo>
                    <a:pt x="1701" y="1224"/>
                  </a:lnTo>
                  <a:lnTo>
                    <a:pt x="1145" y="261"/>
                  </a:lnTo>
                  <a:lnTo>
                    <a:pt x="1260" y="195"/>
                  </a:lnTo>
                  <a:cubicBezTo>
                    <a:pt x="1286" y="180"/>
                    <a:pt x="1294" y="148"/>
                    <a:pt x="1280" y="122"/>
                  </a:cubicBezTo>
                  <a:lnTo>
                    <a:pt x="1229" y="34"/>
                  </a:lnTo>
                  <a:cubicBezTo>
                    <a:pt x="1214" y="9"/>
                    <a:pt x="1181" y="0"/>
                    <a:pt x="1156" y="15"/>
                  </a:cubicBezTo>
                  <a:lnTo>
                    <a:pt x="403" y="450"/>
                  </a:lnTo>
                  <a:cubicBezTo>
                    <a:pt x="377" y="464"/>
                    <a:pt x="368" y="497"/>
                    <a:pt x="383" y="522"/>
                  </a:cubicBezTo>
                  <a:lnTo>
                    <a:pt x="434" y="610"/>
                  </a:lnTo>
                  <a:cubicBezTo>
                    <a:pt x="449" y="636"/>
                    <a:pt x="481" y="645"/>
                    <a:pt x="507" y="630"/>
                  </a:cubicBezTo>
                  <a:lnTo>
                    <a:pt x="622" y="564"/>
                  </a:lnTo>
                  <a:lnTo>
                    <a:pt x="711" y="718"/>
                  </a:lnTo>
                  <a:cubicBezTo>
                    <a:pt x="0" y="1092"/>
                    <a:pt x="29" y="2058"/>
                    <a:pt x="29" y="205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8"/>
            <p:cNvSpPr/>
            <p:nvPr/>
          </p:nvSpPr>
          <p:spPr bwMode="auto">
            <a:xfrm>
              <a:off x="7080250" y="1238250"/>
              <a:ext cx="692150" cy="438150"/>
            </a:xfrm>
            <a:custGeom>
              <a:avLst/>
              <a:gdLst>
                <a:gd name="T0" fmla="*/ 15 w 931"/>
                <a:gd name="T1" fmla="*/ 555 h 589"/>
                <a:gd name="T2" fmla="*/ 15 w 931"/>
                <a:gd name="T3" fmla="*/ 555 h 589"/>
                <a:gd name="T4" fmla="*/ 15 w 931"/>
                <a:gd name="T5" fmla="*/ 555 h 589"/>
                <a:gd name="T6" fmla="*/ 88 w 931"/>
                <a:gd name="T7" fmla="*/ 574 h 589"/>
                <a:gd name="T8" fmla="*/ 897 w 931"/>
                <a:gd name="T9" fmla="*/ 107 h 589"/>
                <a:gd name="T10" fmla="*/ 916 w 931"/>
                <a:gd name="T11" fmla="*/ 35 h 589"/>
                <a:gd name="T12" fmla="*/ 916 w 931"/>
                <a:gd name="T13" fmla="*/ 35 h 589"/>
                <a:gd name="T14" fmla="*/ 843 w 931"/>
                <a:gd name="T15" fmla="*/ 15 h 589"/>
                <a:gd name="T16" fmla="*/ 35 w 931"/>
                <a:gd name="T17" fmla="*/ 482 h 589"/>
                <a:gd name="T18" fmla="*/ 15 w 931"/>
                <a:gd name="T19" fmla="*/ 55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1" h="589">
                  <a:moveTo>
                    <a:pt x="15" y="555"/>
                  </a:moveTo>
                  <a:lnTo>
                    <a:pt x="15" y="555"/>
                  </a:lnTo>
                  <a:lnTo>
                    <a:pt x="15" y="555"/>
                  </a:lnTo>
                  <a:cubicBezTo>
                    <a:pt x="30" y="580"/>
                    <a:pt x="62" y="589"/>
                    <a:pt x="88" y="574"/>
                  </a:cubicBezTo>
                  <a:lnTo>
                    <a:pt x="897" y="107"/>
                  </a:lnTo>
                  <a:cubicBezTo>
                    <a:pt x="922" y="93"/>
                    <a:pt x="931" y="60"/>
                    <a:pt x="916" y="35"/>
                  </a:cubicBezTo>
                  <a:lnTo>
                    <a:pt x="916" y="35"/>
                  </a:lnTo>
                  <a:cubicBezTo>
                    <a:pt x="902" y="9"/>
                    <a:pt x="869" y="0"/>
                    <a:pt x="843" y="15"/>
                  </a:cubicBezTo>
                  <a:lnTo>
                    <a:pt x="35" y="482"/>
                  </a:lnTo>
                  <a:cubicBezTo>
                    <a:pt x="9" y="497"/>
                    <a:pt x="0" y="529"/>
                    <a:pt x="15" y="55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2692" b="49236"/>
          <a:stretch>
            <a:fillRect/>
          </a:stretch>
        </p:blipFill>
        <p:spPr>
          <a:xfrm>
            <a:off x="0" y="624699"/>
            <a:ext cx="12192000" cy="261099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82198" y="2996588"/>
            <a:ext cx="2401677" cy="2391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82198" y="3674733"/>
            <a:ext cx="7337233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20" name="文本框 8"/>
          <p:cNvSpPr txBox="1"/>
          <p:nvPr/>
        </p:nvSpPr>
        <p:spPr>
          <a:xfrm>
            <a:off x="7868397" y="5388861"/>
            <a:ext cx="387558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accent1"/>
                </a:solidFill>
                <a:latin typeface="+mn-ea"/>
              </a:rPr>
              <a:t>顶部</a:t>
            </a:r>
            <a:r>
              <a:rPr lang="zh-CN" altLang="en-US" sz="2000" b="1" dirty="0">
                <a:solidFill>
                  <a:schemeClr val="accent1"/>
                </a:solidFill>
                <a:latin typeface="+mn-ea"/>
              </a:rPr>
              <a:t>“开始”面板中可以对字体、字号、颜色、行距等进行修改。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论文结构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论文结构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grpSp>
        <p:nvGrpSpPr>
          <p:cNvPr id="6" name="组 5"/>
          <p:cNvGrpSpPr/>
          <p:nvPr/>
        </p:nvGrpSpPr>
        <p:grpSpPr>
          <a:xfrm>
            <a:off x="1099641" y="2386233"/>
            <a:ext cx="1572796" cy="1572796"/>
            <a:chOff x="886691" y="2401677"/>
            <a:chExt cx="1817784" cy="1817784"/>
          </a:xfrm>
        </p:grpSpPr>
        <p:sp>
          <p:nvSpPr>
            <p:cNvPr id="5" name="椭圆 4"/>
            <p:cNvSpPr/>
            <p:nvPr/>
          </p:nvSpPr>
          <p:spPr>
            <a:xfrm>
              <a:off x="886691" y="2401677"/>
              <a:ext cx="1817784" cy="181778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211523" y="2726509"/>
              <a:ext cx="1168120" cy="1168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0" name="组合 20"/>
            <p:cNvGrpSpPr/>
            <p:nvPr/>
          </p:nvGrpSpPr>
          <p:grpSpPr>
            <a:xfrm>
              <a:off x="1542029" y="2918544"/>
              <a:ext cx="507108" cy="784050"/>
              <a:chOff x="6257925" y="-9525"/>
              <a:chExt cx="1514475" cy="2341563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11" name="Freeform 6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7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0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29 w 1804"/>
                  <a:gd name="T13" fmla="*/ 2058 h 3072"/>
                  <a:gd name="T14" fmla="*/ 29 w 1804"/>
                  <a:gd name="T15" fmla="*/ 2058 h 3072"/>
                  <a:gd name="T16" fmla="*/ 29 w 1804"/>
                  <a:gd name="T17" fmla="*/ 2801 h 3072"/>
                  <a:gd name="T18" fmla="*/ 29 w 1804"/>
                  <a:gd name="T19" fmla="*/ 2952 h 3072"/>
                  <a:gd name="T20" fmla="*/ 29 w 1804"/>
                  <a:gd name="T21" fmla="*/ 3018 h 3072"/>
                  <a:gd name="T22" fmla="*/ 82 w 1804"/>
                  <a:gd name="T23" fmla="*/ 3072 h 3072"/>
                  <a:gd name="T24" fmla="*/ 1679 w 1804"/>
                  <a:gd name="T25" fmla="*/ 3072 h 3072"/>
                  <a:gd name="T26" fmla="*/ 1732 w 1804"/>
                  <a:gd name="T27" fmla="*/ 3018 h 3072"/>
                  <a:gd name="T28" fmla="*/ 1732 w 1804"/>
                  <a:gd name="T29" fmla="*/ 2801 h 3072"/>
                  <a:gd name="T30" fmla="*/ 1679 w 1804"/>
                  <a:gd name="T31" fmla="*/ 2747 h 3072"/>
                  <a:gd name="T32" fmla="*/ 871 w 1804"/>
                  <a:gd name="T33" fmla="*/ 2747 h 3072"/>
                  <a:gd name="T34" fmla="*/ 762 w 1804"/>
                  <a:gd name="T35" fmla="*/ 2347 h 3072"/>
                  <a:gd name="T36" fmla="*/ 313 w 1804"/>
                  <a:gd name="T37" fmla="*/ 2058 h 3072"/>
                  <a:gd name="T38" fmla="*/ 819 w 1804"/>
                  <a:gd name="T39" fmla="*/ 905 h 3072"/>
                  <a:gd name="T40" fmla="*/ 1178 w 1804"/>
                  <a:gd name="T41" fmla="*/ 1526 h 3072"/>
                  <a:gd name="T42" fmla="*/ 1163 w 1804"/>
                  <a:gd name="T43" fmla="*/ 1535 h 3072"/>
                  <a:gd name="T44" fmla="*/ 1143 w 1804"/>
                  <a:gd name="T45" fmla="*/ 1608 h 3072"/>
                  <a:gd name="T46" fmla="*/ 1216 w 1804"/>
                  <a:gd name="T47" fmla="*/ 1627 h 3072"/>
                  <a:gd name="T48" fmla="*/ 1282 w 1804"/>
                  <a:gd name="T49" fmla="*/ 1589 h 3072"/>
                  <a:gd name="T50" fmla="*/ 1442 w 1804"/>
                  <a:gd name="T51" fmla="*/ 1646 h 3072"/>
                  <a:gd name="T52" fmla="*/ 1673 w 1804"/>
                  <a:gd name="T53" fmla="*/ 1513 h 3072"/>
                  <a:gd name="T54" fmla="*/ 1703 w 1804"/>
                  <a:gd name="T55" fmla="*/ 1346 h 3072"/>
                  <a:gd name="T56" fmla="*/ 1769 w 1804"/>
                  <a:gd name="T57" fmla="*/ 1308 h 3072"/>
                  <a:gd name="T58" fmla="*/ 1789 w 1804"/>
                  <a:gd name="T59" fmla="*/ 1235 h 3072"/>
                  <a:gd name="T60" fmla="*/ 1716 w 1804"/>
                  <a:gd name="T61" fmla="*/ 1215 h 3072"/>
                  <a:gd name="T62" fmla="*/ 1701 w 1804"/>
                  <a:gd name="T63" fmla="*/ 1224 h 3072"/>
                  <a:gd name="T64" fmla="*/ 1145 w 1804"/>
                  <a:gd name="T65" fmla="*/ 261 h 3072"/>
                  <a:gd name="T66" fmla="*/ 1260 w 1804"/>
                  <a:gd name="T67" fmla="*/ 195 h 3072"/>
                  <a:gd name="T68" fmla="*/ 1280 w 1804"/>
                  <a:gd name="T69" fmla="*/ 122 h 3072"/>
                  <a:gd name="T70" fmla="*/ 1229 w 1804"/>
                  <a:gd name="T71" fmla="*/ 34 h 3072"/>
                  <a:gd name="T72" fmla="*/ 1156 w 1804"/>
                  <a:gd name="T73" fmla="*/ 15 h 3072"/>
                  <a:gd name="T74" fmla="*/ 403 w 1804"/>
                  <a:gd name="T75" fmla="*/ 450 h 3072"/>
                  <a:gd name="T76" fmla="*/ 383 w 1804"/>
                  <a:gd name="T77" fmla="*/ 522 h 3072"/>
                  <a:gd name="T78" fmla="*/ 434 w 1804"/>
                  <a:gd name="T79" fmla="*/ 610 h 3072"/>
                  <a:gd name="T80" fmla="*/ 507 w 1804"/>
                  <a:gd name="T81" fmla="*/ 630 h 3072"/>
                  <a:gd name="T82" fmla="*/ 622 w 1804"/>
                  <a:gd name="T83" fmla="*/ 564 h 3072"/>
                  <a:gd name="T84" fmla="*/ 711 w 1804"/>
                  <a:gd name="T85" fmla="*/ 718 h 3072"/>
                  <a:gd name="T86" fmla="*/ 29 w 1804"/>
                  <a:gd name="T87" fmla="*/ 2058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29" y="2058"/>
                    </a:moveTo>
                    <a:lnTo>
                      <a:pt x="29" y="2058"/>
                    </a:ln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8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15 w 931"/>
                  <a:gd name="T1" fmla="*/ 555 h 589"/>
                  <a:gd name="T2" fmla="*/ 15 w 931"/>
                  <a:gd name="T3" fmla="*/ 555 h 589"/>
                  <a:gd name="T4" fmla="*/ 15 w 931"/>
                  <a:gd name="T5" fmla="*/ 555 h 589"/>
                  <a:gd name="T6" fmla="*/ 88 w 931"/>
                  <a:gd name="T7" fmla="*/ 574 h 589"/>
                  <a:gd name="T8" fmla="*/ 897 w 931"/>
                  <a:gd name="T9" fmla="*/ 107 h 589"/>
                  <a:gd name="T10" fmla="*/ 916 w 931"/>
                  <a:gd name="T11" fmla="*/ 35 h 589"/>
                  <a:gd name="T12" fmla="*/ 916 w 931"/>
                  <a:gd name="T13" fmla="*/ 35 h 589"/>
                  <a:gd name="T14" fmla="*/ 843 w 931"/>
                  <a:gd name="T15" fmla="*/ 15 h 589"/>
                  <a:gd name="T16" fmla="*/ 35 w 931"/>
                  <a:gd name="T17" fmla="*/ 482 h 589"/>
                  <a:gd name="T18" fmla="*/ 15 w 931"/>
                  <a:gd name="T19" fmla="*/ 55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15" y="555"/>
                    </a:moveTo>
                    <a:lnTo>
                      <a:pt x="15" y="555"/>
                    </a:ln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7" name="矩形 6"/>
          <p:cNvSpPr/>
          <p:nvPr/>
        </p:nvSpPr>
        <p:spPr>
          <a:xfrm rot="1800000">
            <a:off x="2377827" y="3660970"/>
            <a:ext cx="938136" cy="18046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3021353" y="3543378"/>
            <a:ext cx="1572796" cy="1572796"/>
            <a:chOff x="886691" y="2401677"/>
            <a:chExt cx="1817784" cy="1817784"/>
          </a:xfrm>
        </p:grpSpPr>
        <p:sp>
          <p:nvSpPr>
            <p:cNvPr id="18" name="椭圆 17"/>
            <p:cNvSpPr/>
            <p:nvPr/>
          </p:nvSpPr>
          <p:spPr>
            <a:xfrm>
              <a:off x="886691" y="2401677"/>
              <a:ext cx="1817784" cy="181778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211523" y="2726509"/>
              <a:ext cx="1168120" cy="1168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2" name="组合 20"/>
            <p:cNvGrpSpPr/>
            <p:nvPr/>
          </p:nvGrpSpPr>
          <p:grpSpPr>
            <a:xfrm>
              <a:off x="1542029" y="2918544"/>
              <a:ext cx="507108" cy="784050"/>
              <a:chOff x="6257925" y="-9525"/>
              <a:chExt cx="1514475" cy="2341563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23" name="Freeform 6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7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0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29 w 1804"/>
                  <a:gd name="T13" fmla="*/ 2058 h 3072"/>
                  <a:gd name="T14" fmla="*/ 29 w 1804"/>
                  <a:gd name="T15" fmla="*/ 2058 h 3072"/>
                  <a:gd name="T16" fmla="*/ 29 w 1804"/>
                  <a:gd name="T17" fmla="*/ 2801 h 3072"/>
                  <a:gd name="T18" fmla="*/ 29 w 1804"/>
                  <a:gd name="T19" fmla="*/ 2952 h 3072"/>
                  <a:gd name="T20" fmla="*/ 29 w 1804"/>
                  <a:gd name="T21" fmla="*/ 3018 h 3072"/>
                  <a:gd name="T22" fmla="*/ 82 w 1804"/>
                  <a:gd name="T23" fmla="*/ 3072 h 3072"/>
                  <a:gd name="T24" fmla="*/ 1679 w 1804"/>
                  <a:gd name="T25" fmla="*/ 3072 h 3072"/>
                  <a:gd name="T26" fmla="*/ 1732 w 1804"/>
                  <a:gd name="T27" fmla="*/ 3018 h 3072"/>
                  <a:gd name="T28" fmla="*/ 1732 w 1804"/>
                  <a:gd name="T29" fmla="*/ 2801 h 3072"/>
                  <a:gd name="T30" fmla="*/ 1679 w 1804"/>
                  <a:gd name="T31" fmla="*/ 2747 h 3072"/>
                  <a:gd name="T32" fmla="*/ 871 w 1804"/>
                  <a:gd name="T33" fmla="*/ 2747 h 3072"/>
                  <a:gd name="T34" fmla="*/ 762 w 1804"/>
                  <a:gd name="T35" fmla="*/ 2347 h 3072"/>
                  <a:gd name="T36" fmla="*/ 313 w 1804"/>
                  <a:gd name="T37" fmla="*/ 2058 h 3072"/>
                  <a:gd name="T38" fmla="*/ 819 w 1804"/>
                  <a:gd name="T39" fmla="*/ 905 h 3072"/>
                  <a:gd name="T40" fmla="*/ 1178 w 1804"/>
                  <a:gd name="T41" fmla="*/ 1526 h 3072"/>
                  <a:gd name="T42" fmla="*/ 1163 w 1804"/>
                  <a:gd name="T43" fmla="*/ 1535 h 3072"/>
                  <a:gd name="T44" fmla="*/ 1143 w 1804"/>
                  <a:gd name="T45" fmla="*/ 1608 h 3072"/>
                  <a:gd name="T46" fmla="*/ 1216 w 1804"/>
                  <a:gd name="T47" fmla="*/ 1627 h 3072"/>
                  <a:gd name="T48" fmla="*/ 1282 w 1804"/>
                  <a:gd name="T49" fmla="*/ 1589 h 3072"/>
                  <a:gd name="T50" fmla="*/ 1442 w 1804"/>
                  <a:gd name="T51" fmla="*/ 1646 h 3072"/>
                  <a:gd name="T52" fmla="*/ 1673 w 1804"/>
                  <a:gd name="T53" fmla="*/ 1513 h 3072"/>
                  <a:gd name="T54" fmla="*/ 1703 w 1804"/>
                  <a:gd name="T55" fmla="*/ 1346 h 3072"/>
                  <a:gd name="T56" fmla="*/ 1769 w 1804"/>
                  <a:gd name="T57" fmla="*/ 1308 h 3072"/>
                  <a:gd name="T58" fmla="*/ 1789 w 1804"/>
                  <a:gd name="T59" fmla="*/ 1235 h 3072"/>
                  <a:gd name="T60" fmla="*/ 1716 w 1804"/>
                  <a:gd name="T61" fmla="*/ 1215 h 3072"/>
                  <a:gd name="T62" fmla="*/ 1701 w 1804"/>
                  <a:gd name="T63" fmla="*/ 1224 h 3072"/>
                  <a:gd name="T64" fmla="*/ 1145 w 1804"/>
                  <a:gd name="T65" fmla="*/ 261 h 3072"/>
                  <a:gd name="T66" fmla="*/ 1260 w 1804"/>
                  <a:gd name="T67" fmla="*/ 195 h 3072"/>
                  <a:gd name="T68" fmla="*/ 1280 w 1804"/>
                  <a:gd name="T69" fmla="*/ 122 h 3072"/>
                  <a:gd name="T70" fmla="*/ 1229 w 1804"/>
                  <a:gd name="T71" fmla="*/ 34 h 3072"/>
                  <a:gd name="T72" fmla="*/ 1156 w 1804"/>
                  <a:gd name="T73" fmla="*/ 15 h 3072"/>
                  <a:gd name="T74" fmla="*/ 403 w 1804"/>
                  <a:gd name="T75" fmla="*/ 450 h 3072"/>
                  <a:gd name="T76" fmla="*/ 383 w 1804"/>
                  <a:gd name="T77" fmla="*/ 522 h 3072"/>
                  <a:gd name="T78" fmla="*/ 434 w 1804"/>
                  <a:gd name="T79" fmla="*/ 610 h 3072"/>
                  <a:gd name="T80" fmla="*/ 507 w 1804"/>
                  <a:gd name="T81" fmla="*/ 630 h 3072"/>
                  <a:gd name="T82" fmla="*/ 622 w 1804"/>
                  <a:gd name="T83" fmla="*/ 564 h 3072"/>
                  <a:gd name="T84" fmla="*/ 711 w 1804"/>
                  <a:gd name="T85" fmla="*/ 718 h 3072"/>
                  <a:gd name="T86" fmla="*/ 29 w 1804"/>
                  <a:gd name="T87" fmla="*/ 2058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29" y="2058"/>
                    </a:moveTo>
                    <a:lnTo>
                      <a:pt x="29" y="2058"/>
                    </a:ln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8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15 w 931"/>
                  <a:gd name="T1" fmla="*/ 555 h 589"/>
                  <a:gd name="T2" fmla="*/ 15 w 931"/>
                  <a:gd name="T3" fmla="*/ 555 h 589"/>
                  <a:gd name="T4" fmla="*/ 15 w 931"/>
                  <a:gd name="T5" fmla="*/ 555 h 589"/>
                  <a:gd name="T6" fmla="*/ 88 w 931"/>
                  <a:gd name="T7" fmla="*/ 574 h 589"/>
                  <a:gd name="T8" fmla="*/ 897 w 931"/>
                  <a:gd name="T9" fmla="*/ 107 h 589"/>
                  <a:gd name="T10" fmla="*/ 916 w 931"/>
                  <a:gd name="T11" fmla="*/ 35 h 589"/>
                  <a:gd name="T12" fmla="*/ 916 w 931"/>
                  <a:gd name="T13" fmla="*/ 35 h 589"/>
                  <a:gd name="T14" fmla="*/ 843 w 931"/>
                  <a:gd name="T15" fmla="*/ 15 h 589"/>
                  <a:gd name="T16" fmla="*/ 35 w 931"/>
                  <a:gd name="T17" fmla="*/ 482 h 589"/>
                  <a:gd name="T18" fmla="*/ 15 w 931"/>
                  <a:gd name="T19" fmla="*/ 55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15" y="555"/>
                    </a:moveTo>
                    <a:lnTo>
                      <a:pt x="15" y="555"/>
                    </a:ln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26" name="矩形 25"/>
          <p:cNvSpPr/>
          <p:nvPr/>
        </p:nvSpPr>
        <p:spPr>
          <a:xfrm rot="19800000" flipH="1">
            <a:off x="4394202" y="3660970"/>
            <a:ext cx="938136" cy="18046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8" name="组 27"/>
          <p:cNvGrpSpPr/>
          <p:nvPr/>
        </p:nvGrpSpPr>
        <p:grpSpPr>
          <a:xfrm>
            <a:off x="4997786" y="2386233"/>
            <a:ext cx="1572796" cy="1572796"/>
            <a:chOff x="886691" y="2401677"/>
            <a:chExt cx="1817784" cy="1817784"/>
          </a:xfrm>
        </p:grpSpPr>
        <p:sp>
          <p:nvSpPr>
            <p:cNvPr id="38" name="椭圆 37"/>
            <p:cNvSpPr/>
            <p:nvPr/>
          </p:nvSpPr>
          <p:spPr>
            <a:xfrm>
              <a:off x="886691" y="2401677"/>
              <a:ext cx="1817784" cy="181778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1211523" y="2726509"/>
              <a:ext cx="1168120" cy="1168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40" name="组合 20"/>
            <p:cNvGrpSpPr/>
            <p:nvPr/>
          </p:nvGrpSpPr>
          <p:grpSpPr>
            <a:xfrm>
              <a:off x="1542029" y="2918544"/>
              <a:ext cx="507108" cy="784050"/>
              <a:chOff x="6257925" y="-9525"/>
              <a:chExt cx="1514475" cy="2341563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41" name="Freeform 6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7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0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29 w 1804"/>
                  <a:gd name="T13" fmla="*/ 2058 h 3072"/>
                  <a:gd name="T14" fmla="*/ 29 w 1804"/>
                  <a:gd name="T15" fmla="*/ 2058 h 3072"/>
                  <a:gd name="T16" fmla="*/ 29 w 1804"/>
                  <a:gd name="T17" fmla="*/ 2801 h 3072"/>
                  <a:gd name="T18" fmla="*/ 29 w 1804"/>
                  <a:gd name="T19" fmla="*/ 2952 h 3072"/>
                  <a:gd name="T20" fmla="*/ 29 w 1804"/>
                  <a:gd name="T21" fmla="*/ 3018 h 3072"/>
                  <a:gd name="T22" fmla="*/ 82 w 1804"/>
                  <a:gd name="T23" fmla="*/ 3072 h 3072"/>
                  <a:gd name="T24" fmla="*/ 1679 w 1804"/>
                  <a:gd name="T25" fmla="*/ 3072 h 3072"/>
                  <a:gd name="T26" fmla="*/ 1732 w 1804"/>
                  <a:gd name="T27" fmla="*/ 3018 h 3072"/>
                  <a:gd name="T28" fmla="*/ 1732 w 1804"/>
                  <a:gd name="T29" fmla="*/ 2801 h 3072"/>
                  <a:gd name="T30" fmla="*/ 1679 w 1804"/>
                  <a:gd name="T31" fmla="*/ 2747 h 3072"/>
                  <a:gd name="T32" fmla="*/ 871 w 1804"/>
                  <a:gd name="T33" fmla="*/ 2747 h 3072"/>
                  <a:gd name="T34" fmla="*/ 762 w 1804"/>
                  <a:gd name="T35" fmla="*/ 2347 h 3072"/>
                  <a:gd name="T36" fmla="*/ 313 w 1804"/>
                  <a:gd name="T37" fmla="*/ 2058 h 3072"/>
                  <a:gd name="T38" fmla="*/ 819 w 1804"/>
                  <a:gd name="T39" fmla="*/ 905 h 3072"/>
                  <a:gd name="T40" fmla="*/ 1178 w 1804"/>
                  <a:gd name="T41" fmla="*/ 1526 h 3072"/>
                  <a:gd name="T42" fmla="*/ 1163 w 1804"/>
                  <a:gd name="T43" fmla="*/ 1535 h 3072"/>
                  <a:gd name="T44" fmla="*/ 1143 w 1804"/>
                  <a:gd name="T45" fmla="*/ 1608 h 3072"/>
                  <a:gd name="T46" fmla="*/ 1216 w 1804"/>
                  <a:gd name="T47" fmla="*/ 1627 h 3072"/>
                  <a:gd name="T48" fmla="*/ 1282 w 1804"/>
                  <a:gd name="T49" fmla="*/ 1589 h 3072"/>
                  <a:gd name="T50" fmla="*/ 1442 w 1804"/>
                  <a:gd name="T51" fmla="*/ 1646 h 3072"/>
                  <a:gd name="T52" fmla="*/ 1673 w 1804"/>
                  <a:gd name="T53" fmla="*/ 1513 h 3072"/>
                  <a:gd name="T54" fmla="*/ 1703 w 1804"/>
                  <a:gd name="T55" fmla="*/ 1346 h 3072"/>
                  <a:gd name="T56" fmla="*/ 1769 w 1804"/>
                  <a:gd name="T57" fmla="*/ 1308 h 3072"/>
                  <a:gd name="T58" fmla="*/ 1789 w 1804"/>
                  <a:gd name="T59" fmla="*/ 1235 h 3072"/>
                  <a:gd name="T60" fmla="*/ 1716 w 1804"/>
                  <a:gd name="T61" fmla="*/ 1215 h 3072"/>
                  <a:gd name="T62" fmla="*/ 1701 w 1804"/>
                  <a:gd name="T63" fmla="*/ 1224 h 3072"/>
                  <a:gd name="T64" fmla="*/ 1145 w 1804"/>
                  <a:gd name="T65" fmla="*/ 261 h 3072"/>
                  <a:gd name="T66" fmla="*/ 1260 w 1804"/>
                  <a:gd name="T67" fmla="*/ 195 h 3072"/>
                  <a:gd name="T68" fmla="*/ 1280 w 1804"/>
                  <a:gd name="T69" fmla="*/ 122 h 3072"/>
                  <a:gd name="T70" fmla="*/ 1229 w 1804"/>
                  <a:gd name="T71" fmla="*/ 34 h 3072"/>
                  <a:gd name="T72" fmla="*/ 1156 w 1804"/>
                  <a:gd name="T73" fmla="*/ 15 h 3072"/>
                  <a:gd name="T74" fmla="*/ 403 w 1804"/>
                  <a:gd name="T75" fmla="*/ 450 h 3072"/>
                  <a:gd name="T76" fmla="*/ 383 w 1804"/>
                  <a:gd name="T77" fmla="*/ 522 h 3072"/>
                  <a:gd name="T78" fmla="*/ 434 w 1804"/>
                  <a:gd name="T79" fmla="*/ 610 h 3072"/>
                  <a:gd name="T80" fmla="*/ 507 w 1804"/>
                  <a:gd name="T81" fmla="*/ 630 h 3072"/>
                  <a:gd name="T82" fmla="*/ 622 w 1804"/>
                  <a:gd name="T83" fmla="*/ 564 h 3072"/>
                  <a:gd name="T84" fmla="*/ 711 w 1804"/>
                  <a:gd name="T85" fmla="*/ 718 h 3072"/>
                  <a:gd name="T86" fmla="*/ 29 w 1804"/>
                  <a:gd name="T87" fmla="*/ 2058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29" y="2058"/>
                    </a:moveTo>
                    <a:lnTo>
                      <a:pt x="29" y="2058"/>
                    </a:ln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8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15 w 931"/>
                  <a:gd name="T1" fmla="*/ 555 h 589"/>
                  <a:gd name="T2" fmla="*/ 15 w 931"/>
                  <a:gd name="T3" fmla="*/ 555 h 589"/>
                  <a:gd name="T4" fmla="*/ 15 w 931"/>
                  <a:gd name="T5" fmla="*/ 555 h 589"/>
                  <a:gd name="T6" fmla="*/ 88 w 931"/>
                  <a:gd name="T7" fmla="*/ 574 h 589"/>
                  <a:gd name="T8" fmla="*/ 897 w 931"/>
                  <a:gd name="T9" fmla="*/ 107 h 589"/>
                  <a:gd name="T10" fmla="*/ 916 w 931"/>
                  <a:gd name="T11" fmla="*/ 35 h 589"/>
                  <a:gd name="T12" fmla="*/ 916 w 931"/>
                  <a:gd name="T13" fmla="*/ 35 h 589"/>
                  <a:gd name="T14" fmla="*/ 843 w 931"/>
                  <a:gd name="T15" fmla="*/ 15 h 589"/>
                  <a:gd name="T16" fmla="*/ 35 w 931"/>
                  <a:gd name="T17" fmla="*/ 482 h 589"/>
                  <a:gd name="T18" fmla="*/ 15 w 931"/>
                  <a:gd name="T19" fmla="*/ 55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15" y="555"/>
                    </a:moveTo>
                    <a:lnTo>
                      <a:pt x="15" y="555"/>
                    </a:ln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29" name="矩形 28"/>
          <p:cNvSpPr/>
          <p:nvPr/>
        </p:nvSpPr>
        <p:spPr>
          <a:xfrm rot="1800000">
            <a:off x="6275972" y="3660970"/>
            <a:ext cx="938136" cy="18046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0" name="组 29"/>
          <p:cNvGrpSpPr/>
          <p:nvPr/>
        </p:nvGrpSpPr>
        <p:grpSpPr>
          <a:xfrm>
            <a:off x="6919499" y="3543378"/>
            <a:ext cx="1572796" cy="1572796"/>
            <a:chOff x="886691" y="2401677"/>
            <a:chExt cx="1817784" cy="1817784"/>
          </a:xfrm>
        </p:grpSpPr>
        <p:sp>
          <p:nvSpPr>
            <p:cNvPr id="32" name="椭圆 31"/>
            <p:cNvSpPr/>
            <p:nvPr/>
          </p:nvSpPr>
          <p:spPr>
            <a:xfrm>
              <a:off x="886691" y="2401677"/>
              <a:ext cx="1817784" cy="181778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211523" y="2726509"/>
              <a:ext cx="1168120" cy="1168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4" name="组合 20"/>
            <p:cNvGrpSpPr/>
            <p:nvPr/>
          </p:nvGrpSpPr>
          <p:grpSpPr>
            <a:xfrm>
              <a:off x="1542029" y="2918544"/>
              <a:ext cx="507108" cy="784050"/>
              <a:chOff x="6257925" y="-9525"/>
              <a:chExt cx="1514475" cy="2341563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35" name="Freeform 6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7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0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29 w 1804"/>
                  <a:gd name="T13" fmla="*/ 2058 h 3072"/>
                  <a:gd name="T14" fmla="*/ 29 w 1804"/>
                  <a:gd name="T15" fmla="*/ 2058 h 3072"/>
                  <a:gd name="T16" fmla="*/ 29 w 1804"/>
                  <a:gd name="T17" fmla="*/ 2801 h 3072"/>
                  <a:gd name="T18" fmla="*/ 29 w 1804"/>
                  <a:gd name="T19" fmla="*/ 2952 h 3072"/>
                  <a:gd name="T20" fmla="*/ 29 w 1804"/>
                  <a:gd name="T21" fmla="*/ 3018 h 3072"/>
                  <a:gd name="T22" fmla="*/ 82 w 1804"/>
                  <a:gd name="T23" fmla="*/ 3072 h 3072"/>
                  <a:gd name="T24" fmla="*/ 1679 w 1804"/>
                  <a:gd name="T25" fmla="*/ 3072 h 3072"/>
                  <a:gd name="T26" fmla="*/ 1732 w 1804"/>
                  <a:gd name="T27" fmla="*/ 3018 h 3072"/>
                  <a:gd name="T28" fmla="*/ 1732 w 1804"/>
                  <a:gd name="T29" fmla="*/ 2801 h 3072"/>
                  <a:gd name="T30" fmla="*/ 1679 w 1804"/>
                  <a:gd name="T31" fmla="*/ 2747 h 3072"/>
                  <a:gd name="T32" fmla="*/ 871 w 1804"/>
                  <a:gd name="T33" fmla="*/ 2747 h 3072"/>
                  <a:gd name="T34" fmla="*/ 762 w 1804"/>
                  <a:gd name="T35" fmla="*/ 2347 h 3072"/>
                  <a:gd name="T36" fmla="*/ 313 w 1804"/>
                  <a:gd name="T37" fmla="*/ 2058 h 3072"/>
                  <a:gd name="T38" fmla="*/ 819 w 1804"/>
                  <a:gd name="T39" fmla="*/ 905 h 3072"/>
                  <a:gd name="T40" fmla="*/ 1178 w 1804"/>
                  <a:gd name="T41" fmla="*/ 1526 h 3072"/>
                  <a:gd name="T42" fmla="*/ 1163 w 1804"/>
                  <a:gd name="T43" fmla="*/ 1535 h 3072"/>
                  <a:gd name="T44" fmla="*/ 1143 w 1804"/>
                  <a:gd name="T45" fmla="*/ 1608 h 3072"/>
                  <a:gd name="T46" fmla="*/ 1216 w 1804"/>
                  <a:gd name="T47" fmla="*/ 1627 h 3072"/>
                  <a:gd name="T48" fmla="*/ 1282 w 1804"/>
                  <a:gd name="T49" fmla="*/ 1589 h 3072"/>
                  <a:gd name="T50" fmla="*/ 1442 w 1804"/>
                  <a:gd name="T51" fmla="*/ 1646 h 3072"/>
                  <a:gd name="T52" fmla="*/ 1673 w 1804"/>
                  <a:gd name="T53" fmla="*/ 1513 h 3072"/>
                  <a:gd name="T54" fmla="*/ 1703 w 1804"/>
                  <a:gd name="T55" fmla="*/ 1346 h 3072"/>
                  <a:gd name="T56" fmla="*/ 1769 w 1804"/>
                  <a:gd name="T57" fmla="*/ 1308 h 3072"/>
                  <a:gd name="T58" fmla="*/ 1789 w 1804"/>
                  <a:gd name="T59" fmla="*/ 1235 h 3072"/>
                  <a:gd name="T60" fmla="*/ 1716 w 1804"/>
                  <a:gd name="T61" fmla="*/ 1215 h 3072"/>
                  <a:gd name="T62" fmla="*/ 1701 w 1804"/>
                  <a:gd name="T63" fmla="*/ 1224 h 3072"/>
                  <a:gd name="T64" fmla="*/ 1145 w 1804"/>
                  <a:gd name="T65" fmla="*/ 261 h 3072"/>
                  <a:gd name="T66" fmla="*/ 1260 w 1804"/>
                  <a:gd name="T67" fmla="*/ 195 h 3072"/>
                  <a:gd name="T68" fmla="*/ 1280 w 1804"/>
                  <a:gd name="T69" fmla="*/ 122 h 3072"/>
                  <a:gd name="T70" fmla="*/ 1229 w 1804"/>
                  <a:gd name="T71" fmla="*/ 34 h 3072"/>
                  <a:gd name="T72" fmla="*/ 1156 w 1804"/>
                  <a:gd name="T73" fmla="*/ 15 h 3072"/>
                  <a:gd name="T74" fmla="*/ 403 w 1804"/>
                  <a:gd name="T75" fmla="*/ 450 h 3072"/>
                  <a:gd name="T76" fmla="*/ 383 w 1804"/>
                  <a:gd name="T77" fmla="*/ 522 h 3072"/>
                  <a:gd name="T78" fmla="*/ 434 w 1804"/>
                  <a:gd name="T79" fmla="*/ 610 h 3072"/>
                  <a:gd name="T80" fmla="*/ 507 w 1804"/>
                  <a:gd name="T81" fmla="*/ 630 h 3072"/>
                  <a:gd name="T82" fmla="*/ 622 w 1804"/>
                  <a:gd name="T83" fmla="*/ 564 h 3072"/>
                  <a:gd name="T84" fmla="*/ 711 w 1804"/>
                  <a:gd name="T85" fmla="*/ 718 h 3072"/>
                  <a:gd name="T86" fmla="*/ 29 w 1804"/>
                  <a:gd name="T87" fmla="*/ 2058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29" y="2058"/>
                    </a:moveTo>
                    <a:lnTo>
                      <a:pt x="29" y="2058"/>
                    </a:ln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8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15 w 931"/>
                  <a:gd name="T1" fmla="*/ 555 h 589"/>
                  <a:gd name="T2" fmla="*/ 15 w 931"/>
                  <a:gd name="T3" fmla="*/ 555 h 589"/>
                  <a:gd name="T4" fmla="*/ 15 w 931"/>
                  <a:gd name="T5" fmla="*/ 555 h 589"/>
                  <a:gd name="T6" fmla="*/ 88 w 931"/>
                  <a:gd name="T7" fmla="*/ 574 h 589"/>
                  <a:gd name="T8" fmla="*/ 897 w 931"/>
                  <a:gd name="T9" fmla="*/ 107 h 589"/>
                  <a:gd name="T10" fmla="*/ 916 w 931"/>
                  <a:gd name="T11" fmla="*/ 35 h 589"/>
                  <a:gd name="T12" fmla="*/ 916 w 931"/>
                  <a:gd name="T13" fmla="*/ 35 h 589"/>
                  <a:gd name="T14" fmla="*/ 843 w 931"/>
                  <a:gd name="T15" fmla="*/ 15 h 589"/>
                  <a:gd name="T16" fmla="*/ 35 w 931"/>
                  <a:gd name="T17" fmla="*/ 482 h 589"/>
                  <a:gd name="T18" fmla="*/ 15 w 931"/>
                  <a:gd name="T19" fmla="*/ 55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15" y="555"/>
                    </a:moveTo>
                    <a:lnTo>
                      <a:pt x="15" y="555"/>
                    </a:ln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31" name="矩形 30"/>
          <p:cNvSpPr/>
          <p:nvPr/>
        </p:nvSpPr>
        <p:spPr>
          <a:xfrm rot="19800000" flipH="1">
            <a:off x="8292348" y="3660970"/>
            <a:ext cx="938136" cy="18046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 43"/>
          <p:cNvGrpSpPr/>
          <p:nvPr/>
        </p:nvGrpSpPr>
        <p:grpSpPr>
          <a:xfrm>
            <a:off x="8970347" y="2386233"/>
            <a:ext cx="1572796" cy="1572796"/>
            <a:chOff x="886691" y="2401677"/>
            <a:chExt cx="1817784" cy="1817784"/>
          </a:xfrm>
        </p:grpSpPr>
        <p:sp>
          <p:nvSpPr>
            <p:cNvPr id="45" name="椭圆 44"/>
            <p:cNvSpPr/>
            <p:nvPr/>
          </p:nvSpPr>
          <p:spPr>
            <a:xfrm>
              <a:off x="886691" y="2401677"/>
              <a:ext cx="1817784" cy="181778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211523" y="2726509"/>
              <a:ext cx="1168120" cy="1168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47" name="组合 20"/>
            <p:cNvGrpSpPr/>
            <p:nvPr/>
          </p:nvGrpSpPr>
          <p:grpSpPr>
            <a:xfrm>
              <a:off x="1542029" y="2918544"/>
              <a:ext cx="507108" cy="784050"/>
              <a:chOff x="6257925" y="-9525"/>
              <a:chExt cx="1514475" cy="2341563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48" name="Freeform 6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7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0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29 w 1804"/>
                  <a:gd name="T13" fmla="*/ 2058 h 3072"/>
                  <a:gd name="T14" fmla="*/ 29 w 1804"/>
                  <a:gd name="T15" fmla="*/ 2058 h 3072"/>
                  <a:gd name="T16" fmla="*/ 29 w 1804"/>
                  <a:gd name="T17" fmla="*/ 2801 h 3072"/>
                  <a:gd name="T18" fmla="*/ 29 w 1804"/>
                  <a:gd name="T19" fmla="*/ 2952 h 3072"/>
                  <a:gd name="T20" fmla="*/ 29 w 1804"/>
                  <a:gd name="T21" fmla="*/ 3018 h 3072"/>
                  <a:gd name="T22" fmla="*/ 82 w 1804"/>
                  <a:gd name="T23" fmla="*/ 3072 h 3072"/>
                  <a:gd name="T24" fmla="*/ 1679 w 1804"/>
                  <a:gd name="T25" fmla="*/ 3072 h 3072"/>
                  <a:gd name="T26" fmla="*/ 1732 w 1804"/>
                  <a:gd name="T27" fmla="*/ 3018 h 3072"/>
                  <a:gd name="T28" fmla="*/ 1732 w 1804"/>
                  <a:gd name="T29" fmla="*/ 2801 h 3072"/>
                  <a:gd name="T30" fmla="*/ 1679 w 1804"/>
                  <a:gd name="T31" fmla="*/ 2747 h 3072"/>
                  <a:gd name="T32" fmla="*/ 871 w 1804"/>
                  <a:gd name="T33" fmla="*/ 2747 h 3072"/>
                  <a:gd name="T34" fmla="*/ 762 w 1804"/>
                  <a:gd name="T35" fmla="*/ 2347 h 3072"/>
                  <a:gd name="T36" fmla="*/ 313 w 1804"/>
                  <a:gd name="T37" fmla="*/ 2058 h 3072"/>
                  <a:gd name="T38" fmla="*/ 819 w 1804"/>
                  <a:gd name="T39" fmla="*/ 905 h 3072"/>
                  <a:gd name="T40" fmla="*/ 1178 w 1804"/>
                  <a:gd name="T41" fmla="*/ 1526 h 3072"/>
                  <a:gd name="T42" fmla="*/ 1163 w 1804"/>
                  <a:gd name="T43" fmla="*/ 1535 h 3072"/>
                  <a:gd name="T44" fmla="*/ 1143 w 1804"/>
                  <a:gd name="T45" fmla="*/ 1608 h 3072"/>
                  <a:gd name="T46" fmla="*/ 1216 w 1804"/>
                  <a:gd name="T47" fmla="*/ 1627 h 3072"/>
                  <a:gd name="T48" fmla="*/ 1282 w 1804"/>
                  <a:gd name="T49" fmla="*/ 1589 h 3072"/>
                  <a:gd name="T50" fmla="*/ 1442 w 1804"/>
                  <a:gd name="T51" fmla="*/ 1646 h 3072"/>
                  <a:gd name="T52" fmla="*/ 1673 w 1804"/>
                  <a:gd name="T53" fmla="*/ 1513 h 3072"/>
                  <a:gd name="T54" fmla="*/ 1703 w 1804"/>
                  <a:gd name="T55" fmla="*/ 1346 h 3072"/>
                  <a:gd name="T56" fmla="*/ 1769 w 1804"/>
                  <a:gd name="T57" fmla="*/ 1308 h 3072"/>
                  <a:gd name="T58" fmla="*/ 1789 w 1804"/>
                  <a:gd name="T59" fmla="*/ 1235 h 3072"/>
                  <a:gd name="T60" fmla="*/ 1716 w 1804"/>
                  <a:gd name="T61" fmla="*/ 1215 h 3072"/>
                  <a:gd name="T62" fmla="*/ 1701 w 1804"/>
                  <a:gd name="T63" fmla="*/ 1224 h 3072"/>
                  <a:gd name="T64" fmla="*/ 1145 w 1804"/>
                  <a:gd name="T65" fmla="*/ 261 h 3072"/>
                  <a:gd name="T66" fmla="*/ 1260 w 1804"/>
                  <a:gd name="T67" fmla="*/ 195 h 3072"/>
                  <a:gd name="T68" fmla="*/ 1280 w 1804"/>
                  <a:gd name="T69" fmla="*/ 122 h 3072"/>
                  <a:gd name="T70" fmla="*/ 1229 w 1804"/>
                  <a:gd name="T71" fmla="*/ 34 h 3072"/>
                  <a:gd name="T72" fmla="*/ 1156 w 1804"/>
                  <a:gd name="T73" fmla="*/ 15 h 3072"/>
                  <a:gd name="T74" fmla="*/ 403 w 1804"/>
                  <a:gd name="T75" fmla="*/ 450 h 3072"/>
                  <a:gd name="T76" fmla="*/ 383 w 1804"/>
                  <a:gd name="T77" fmla="*/ 522 h 3072"/>
                  <a:gd name="T78" fmla="*/ 434 w 1804"/>
                  <a:gd name="T79" fmla="*/ 610 h 3072"/>
                  <a:gd name="T80" fmla="*/ 507 w 1804"/>
                  <a:gd name="T81" fmla="*/ 630 h 3072"/>
                  <a:gd name="T82" fmla="*/ 622 w 1804"/>
                  <a:gd name="T83" fmla="*/ 564 h 3072"/>
                  <a:gd name="T84" fmla="*/ 711 w 1804"/>
                  <a:gd name="T85" fmla="*/ 718 h 3072"/>
                  <a:gd name="T86" fmla="*/ 29 w 1804"/>
                  <a:gd name="T87" fmla="*/ 2058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29" y="2058"/>
                    </a:moveTo>
                    <a:lnTo>
                      <a:pt x="29" y="2058"/>
                    </a:ln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8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15 w 931"/>
                  <a:gd name="T1" fmla="*/ 555 h 589"/>
                  <a:gd name="T2" fmla="*/ 15 w 931"/>
                  <a:gd name="T3" fmla="*/ 555 h 589"/>
                  <a:gd name="T4" fmla="*/ 15 w 931"/>
                  <a:gd name="T5" fmla="*/ 555 h 589"/>
                  <a:gd name="T6" fmla="*/ 88 w 931"/>
                  <a:gd name="T7" fmla="*/ 574 h 589"/>
                  <a:gd name="T8" fmla="*/ 897 w 931"/>
                  <a:gd name="T9" fmla="*/ 107 h 589"/>
                  <a:gd name="T10" fmla="*/ 916 w 931"/>
                  <a:gd name="T11" fmla="*/ 35 h 589"/>
                  <a:gd name="T12" fmla="*/ 916 w 931"/>
                  <a:gd name="T13" fmla="*/ 35 h 589"/>
                  <a:gd name="T14" fmla="*/ 843 w 931"/>
                  <a:gd name="T15" fmla="*/ 15 h 589"/>
                  <a:gd name="T16" fmla="*/ 35 w 931"/>
                  <a:gd name="T17" fmla="*/ 482 h 589"/>
                  <a:gd name="T18" fmla="*/ 15 w 931"/>
                  <a:gd name="T19" fmla="*/ 55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15" y="555"/>
                    </a:moveTo>
                    <a:lnTo>
                      <a:pt x="15" y="555"/>
                    </a:ln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53" name="组 52"/>
          <p:cNvGrpSpPr/>
          <p:nvPr/>
        </p:nvGrpSpPr>
        <p:grpSpPr>
          <a:xfrm>
            <a:off x="1094979" y="1306121"/>
            <a:ext cx="2535087" cy="957222"/>
            <a:chOff x="1089462" y="1294982"/>
            <a:chExt cx="2535087" cy="957222"/>
          </a:xfrm>
        </p:grpSpPr>
        <p:sp>
          <p:nvSpPr>
            <p:cNvPr id="51" name="文本框 8"/>
            <p:cNvSpPr txBox="1"/>
            <p:nvPr/>
          </p:nvSpPr>
          <p:spPr>
            <a:xfrm>
              <a:off x="1089462" y="1679740"/>
              <a:ext cx="2535087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1089462" y="1294982"/>
              <a:ext cx="184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3021353" y="5266885"/>
            <a:ext cx="2535087" cy="957222"/>
            <a:chOff x="1089462" y="1294982"/>
            <a:chExt cx="2535087" cy="957222"/>
          </a:xfrm>
        </p:grpSpPr>
        <p:sp>
          <p:nvSpPr>
            <p:cNvPr id="55" name="文本框 8"/>
            <p:cNvSpPr txBox="1"/>
            <p:nvPr/>
          </p:nvSpPr>
          <p:spPr>
            <a:xfrm>
              <a:off x="1089462" y="1679740"/>
              <a:ext cx="2535087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089462" y="1294982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accent1">
                      <a:lumMod val="75000"/>
                    </a:schemeClr>
                  </a:solidFill>
                </a:rPr>
                <a:t>点击此处添加标题</a:t>
              </a: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4997786" y="1292580"/>
            <a:ext cx="2535087" cy="957222"/>
            <a:chOff x="1089462" y="1294982"/>
            <a:chExt cx="2535087" cy="957222"/>
          </a:xfrm>
        </p:grpSpPr>
        <p:sp>
          <p:nvSpPr>
            <p:cNvPr id="58" name="文本框 8"/>
            <p:cNvSpPr txBox="1"/>
            <p:nvPr/>
          </p:nvSpPr>
          <p:spPr>
            <a:xfrm>
              <a:off x="1089462" y="1679740"/>
              <a:ext cx="2535087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089462" y="1294982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accent1">
                      <a:lumMod val="75000"/>
                    </a:schemeClr>
                  </a:solidFill>
                </a:rPr>
                <a:t>点击此处添加标题</a:t>
              </a: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8970347" y="1292580"/>
            <a:ext cx="2535087" cy="957222"/>
            <a:chOff x="1089462" y="1294982"/>
            <a:chExt cx="2535087" cy="957222"/>
          </a:xfrm>
        </p:grpSpPr>
        <p:sp>
          <p:nvSpPr>
            <p:cNvPr id="61" name="文本框 8"/>
            <p:cNvSpPr txBox="1"/>
            <p:nvPr/>
          </p:nvSpPr>
          <p:spPr>
            <a:xfrm>
              <a:off x="1089462" y="1679740"/>
              <a:ext cx="2535087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089462" y="1294982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accent1">
                      <a:lumMod val="75000"/>
                    </a:schemeClr>
                  </a:solidFill>
                </a:rPr>
                <a:t>点击此处添加标题</a:t>
              </a:r>
            </a:p>
          </p:txBody>
        </p:sp>
      </p:grpSp>
      <p:grpSp>
        <p:nvGrpSpPr>
          <p:cNvPr id="63" name="组 62"/>
          <p:cNvGrpSpPr/>
          <p:nvPr/>
        </p:nvGrpSpPr>
        <p:grpSpPr>
          <a:xfrm>
            <a:off x="6919499" y="5266885"/>
            <a:ext cx="2535087" cy="957222"/>
            <a:chOff x="1089462" y="1294982"/>
            <a:chExt cx="2535087" cy="957222"/>
          </a:xfrm>
        </p:grpSpPr>
        <p:sp>
          <p:nvSpPr>
            <p:cNvPr id="64" name="文本框 8"/>
            <p:cNvSpPr txBox="1"/>
            <p:nvPr/>
          </p:nvSpPr>
          <p:spPr>
            <a:xfrm>
              <a:off x="1089462" y="1679740"/>
              <a:ext cx="2535087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顶部“开始”面板中可以对字体、字号、颜色、行距等进行修改。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089462" y="1294982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accent1">
                      <a:lumMod val="75000"/>
                    </a:schemeClr>
                  </a:solidFill>
                </a:rPr>
                <a:t>点击此处添加标题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论文结构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>
            <a:off x="1609362" y="3259415"/>
            <a:ext cx="4067910" cy="2346505"/>
            <a:chOff x="1578077" y="2282444"/>
            <a:chExt cx="3513146" cy="2026499"/>
          </a:xfrm>
        </p:grpSpPr>
        <p:sp>
          <p:nvSpPr>
            <p:cNvPr id="4" name="圆角矩形 3"/>
            <p:cNvSpPr/>
            <p:nvPr/>
          </p:nvSpPr>
          <p:spPr>
            <a:xfrm>
              <a:off x="1578077" y="3338111"/>
              <a:ext cx="3335446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圆角矩形 65"/>
            <p:cNvSpPr/>
            <p:nvPr/>
          </p:nvSpPr>
          <p:spPr>
            <a:xfrm rot="2700000">
              <a:off x="3368182" y="2885069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圆角矩形 67"/>
            <p:cNvSpPr/>
            <p:nvPr/>
          </p:nvSpPr>
          <p:spPr>
            <a:xfrm rot="18900000" flipV="1">
              <a:off x="3368182" y="3791151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组 68"/>
          <p:cNvGrpSpPr/>
          <p:nvPr/>
        </p:nvGrpSpPr>
        <p:grpSpPr>
          <a:xfrm>
            <a:off x="3852480" y="2222941"/>
            <a:ext cx="4067910" cy="2346505"/>
            <a:chOff x="1578077" y="2282444"/>
            <a:chExt cx="3513146" cy="2026499"/>
          </a:xfrm>
        </p:grpSpPr>
        <p:sp>
          <p:nvSpPr>
            <p:cNvPr id="70" name="圆角矩形 69"/>
            <p:cNvSpPr/>
            <p:nvPr/>
          </p:nvSpPr>
          <p:spPr>
            <a:xfrm>
              <a:off x="1578077" y="3338111"/>
              <a:ext cx="3335446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圆角矩形 70"/>
            <p:cNvSpPr/>
            <p:nvPr/>
          </p:nvSpPr>
          <p:spPr>
            <a:xfrm rot="2700000">
              <a:off x="3368182" y="2885069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 rot="18900000" flipV="1">
              <a:off x="3368182" y="3791151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组 72"/>
          <p:cNvGrpSpPr/>
          <p:nvPr/>
        </p:nvGrpSpPr>
        <p:grpSpPr>
          <a:xfrm>
            <a:off x="6123226" y="1196700"/>
            <a:ext cx="4067910" cy="2346505"/>
            <a:chOff x="1578077" y="2282444"/>
            <a:chExt cx="3513146" cy="2026499"/>
          </a:xfrm>
        </p:grpSpPr>
        <p:sp>
          <p:nvSpPr>
            <p:cNvPr id="74" name="圆角矩形 73"/>
            <p:cNvSpPr/>
            <p:nvPr/>
          </p:nvSpPr>
          <p:spPr>
            <a:xfrm>
              <a:off x="1578077" y="3338111"/>
              <a:ext cx="3335446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圆角矩形 74"/>
            <p:cNvSpPr/>
            <p:nvPr/>
          </p:nvSpPr>
          <p:spPr>
            <a:xfrm rot="2700000">
              <a:off x="3368182" y="2885069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6" name="圆角矩形 75"/>
            <p:cNvSpPr/>
            <p:nvPr/>
          </p:nvSpPr>
          <p:spPr>
            <a:xfrm rot="18900000" flipV="1">
              <a:off x="3368182" y="3791151"/>
              <a:ext cx="1723041" cy="51779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79" name="文本框 8"/>
          <p:cNvSpPr txBox="1"/>
          <p:nvPr/>
        </p:nvSpPr>
        <p:spPr>
          <a:xfrm>
            <a:off x="6320145" y="1513536"/>
            <a:ext cx="2152986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论文最后总结了开发的成果，细数了不足之处和对未来的展望。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0" name="文本框 8"/>
          <p:cNvSpPr txBox="1"/>
          <p:nvPr/>
        </p:nvSpPr>
        <p:spPr>
          <a:xfrm>
            <a:off x="3970240" y="2524203"/>
            <a:ext cx="2152986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论文三四章主要介绍了农技百科系统的设计过程和实现的成果。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1" name="文本框 8"/>
          <p:cNvSpPr txBox="1"/>
          <p:nvPr/>
        </p:nvSpPr>
        <p:spPr>
          <a:xfrm>
            <a:off x="1609362" y="3526864"/>
            <a:ext cx="2152986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latin typeface="+mn-ea"/>
              </a:rPr>
              <a:t>论文一二章对研究背景以及系统开发中用到的技术进行了综合介绍。</a:t>
            </a:r>
            <a:endParaRPr lang="zh-CN" altLang="en-US" sz="1200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100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C0CA54"/>
      </a:accent1>
      <a:accent2>
        <a:srgbClr val="9BCF39"/>
      </a:accent2>
      <a:accent3>
        <a:srgbClr val="76AC70"/>
      </a:accent3>
      <a:accent4>
        <a:srgbClr val="2C9F76"/>
      </a:accent4>
      <a:accent5>
        <a:srgbClr val="2C7892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572</TotalTime>
  <Words>3178</Words>
  <Application>Microsoft Office PowerPoint</Application>
  <PresentationFormat>自定义</PresentationFormat>
  <Paragraphs>270</Paragraphs>
  <Slides>36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38" baseType="lpstr">
      <vt:lpstr>模板页面</vt:lpstr>
      <vt:lpstr>OfficePLUS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admin</cp:lastModifiedBy>
  <cp:revision>187</cp:revision>
  <dcterms:created xsi:type="dcterms:W3CDTF">2015-08-18T02:51:00Z</dcterms:created>
  <dcterms:modified xsi:type="dcterms:W3CDTF">2019-06-11T16:03:20Z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2052-10.8.2.6666</vt:lpwstr>
  </property>
</Properties>
</file>

<file path=docProps/thumbnail.jpeg>
</file>